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9" autoAdjust="0"/>
    <p:restoredTop sz="98476" autoAdjust="0"/>
  </p:normalViewPr>
  <p:slideViewPr>
    <p:cSldViewPr snapToGrid="0" snapToObjects="1">
      <p:cViewPr varScale="1">
        <p:scale>
          <a:sx n="69" d="100"/>
          <a:sy n="69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6A572-93D3-8743-88E5-7D9868C3D753}" type="datetimeFigureOut">
              <a:rPr kumimoji="1" lang="zh-CN" altLang="en-US" smtClean="0"/>
              <a:t>15/10/10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03640-D4DE-CD43-8E27-47C53FE5F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387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3640-D4DE-CD43-8E27-47C53FE5FBA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228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张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CN" altLang="en-US" smtClean="0"/>
              <a:t>单击此处编辑母版标题样式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CN" altLang="en-US" smtClean="0"/>
              <a:t>单击此处编辑母版标题样式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(带 3 张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15/10/10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86310" y="-1"/>
            <a:ext cx="5595120" cy="7062465"/>
          </a:xfrm>
        </p:spPr>
        <p:txBody>
          <a:bodyPr/>
          <a:lstStyle/>
          <a:p>
            <a:r>
              <a:rPr lang="en-US" altLang="zh-CN" b="1" dirty="0" smtClean="0"/>
              <a:t>   </a:t>
            </a:r>
            <a:br>
              <a:rPr lang="en-US" altLang="zh-CN" b="1" dirty="0" smtClean="0"/>
            </a:b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b="1" dirty="0" smtClean="0"/>
              <a:t>7 Critical              Reading </a:t>
            </a:r>
            <a:br>
              <a:rPr lang="en-US" altLang="zh-CN" b="1" dirty="0" smtClean="0"/>
            </a:br>
            <a:r>
              <a:rPr lang="en-US" altLang="zh-CN" b="1" dirty="0" smtClean="0"/>
              <a:t>    Strategies</a:t>
            </a:r>
            <a:br>
              <a:rPr lang="en-US" altLang="zh-CN" b="1" dirty="0" smtClean="0"/>
            </a:b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500" y="6388931"/>
            <a:ext cx="8001000" cy="469068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7" y="173194"/>
            <a:ext cx="28067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607" y="153951"/>
            <a:ext cx="8960393" cy="1751050"/>
          </a:xfrm>
        </p:spPr>
        <p:txBody>
          <a:bodyPr/>
          <a:lstStyle/>
          <a:p>
            <a:r>
              <a:rPr lang="en-US" altLang="zh-CN" sz="4800" b="1" dirty="0"/>
              <a:t>5.  Outlining and </a:t>
            </a:r>
            <a:r>
              <a:rPr lang="en-US" altLang="zh-CN" sz="4800" b="1" dirty="0" smtClean="0"/>
              <a:t>summarizing</a:t>
            </a:r>
            <a:endParaRPr kumimoji="1"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4532" y="2802167"/>
            <a:ext cx="4127967" cy="3217632"/>
          </a:xfrm>
        </p:spPr>
        <p:txBody>
          <a:bodyPr>
            <a:normAutofit/>
          </a:bodyPr>
          <a:lstStyle/>
          <a:p>
            <a:r>
              <a:rPr lang="en-US" altLang="zh-CN" sz="3200" i="1" dirty="0"/>
              <a:t>Identifying the main ideas and restating them in your own words</a:t>
            </a:r>
            <a:r>
              <a:rPr lang="zh-CN" altLang="zh-CN" sz="3200" dirty="0"/>
              <a:t> </a:t>
            </a:r>
            <a:endParaRPr kumimoji="1" lang="zh-CN" altLang="en-US" sz="3200" dirty="0"/>
          </a:p>
        </p:txBody>
      </p:sp>
      <p:pic>
        <p:nvPicPr>
          <p:cNvPr id="4" name="图片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3" y="2802167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4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#For </a:t>
            </a:r>
            <a:r>
              <a:rPr lang="en-US" altLang="zh-CN" dirty="0"/>
              <a:t>understanding the content </a:t>
            </a:r>
            <a:r>
              <a:rPr lang="en-US" altLang="zh-CN" dirty="0" smtClean="0"/>
              <a:t>of a reading selection</a:t>
            </a:r>
          </a:p>
          <a:p>
            <a:pPr marL="0" indent="0">
              <a:buNone/>
            </a:pPr>
            <a:r>
              <a:rPr lang="en-US" altLang="zh-CN" dirty="0" smtClean="0"/>
              <a:t>#For understanding the </a:t>
            </a:r>
            <a:r>
              <a:rPr lang="en-US" altLang="zh-CN" dirty="0"/>
              <a:t>structure of a reading </a:t>
            </a:r>
            <a:r>
              <a:rPr lang="en-US" altLang="zh-CN" dirty="0" smtClean="0"/>
              <a:t>selection</a:t>
            </a:r>
          </a:p>
          <a:p>
            <a:pPr marL="0" indent="0">
              <a:buNone/>
            </a:pPr>
            <a:r>
              <a:rPr lang="en-US" altLang="zh-CN" dirty="0" smtClean="0"/>
              <a:t>#Outlining </a:t>
            </a:r>
            <a:r>
              <a:rPr lang="en-US" altLang="zh-CN" dirty="0"/>
              <a:t>reveals the basic structure of the </a:t>
            </a:r>
            <a:r>
              <a:rPr lang="en-US" altLang="zh-CN" dirty="0" smtClean="0"/>
              <a:t>text</a:t>
            </a:r>
          </a:p>
          <a:p>
            <a:pPr marL="0" indent="0">
              <a:buNone/>
            </a:pPr>
            <a:r>
              <a:rPr lang="en-US" altLang="zh-CN" dirty="0" smtClean="0"/>
              <a:t>#Summarizing </a:t>
            </a:r>
            <a:r>
              <a:rPr lang="en-US" altLang="zh-CN" dirty="0"/>
              <a:t>synopsizes a selection's main argument in </a:t>
            </a:r>
            <a:r>
              <a:rPr lang="en-US" altLang="zh-CN" dirty="0" smtClean="0"/>
              <a:t>brief</a:t>
            </a:r>
          </a:p>
        </p:txBody>
      </p:sp>
    </p:spTree>
    <p:extLst>
      <p:ext uri="{BB962C8B-B14F-4D97-AF65-F5344CB8AC3E}">
        <p14:creationId xmlns:p14="http://schemas.microsoft.com/office/powerpoint/2010/main" val="285691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#Summarizing </a:t>
            </a:r>
            <a:r>
              <a:rPr lang="en-US" altLang="zh-CN" dirty="0"/>
              <a:t>begins with outlining, but </a:t>
            </a:r>
            <a:r>
              <a:rPr lang="en-US" altLang="zh-CN" dirty="0" smtClean="0"/>
              <a:t>not merely </a:t>
            </a:r>
            <a:r>
              <a:rPr lang="en-US" altLang="zh-CN" dirty="0"/>
              <a:t>listing the main </a:t>
            </a:r>
            <a:r>
              <a:rPr lang="en-US" altLang="zh-CN" dirty="0" smtClean="0"/>
              <a:t>ideas</a:t>
            </a:r>
          </a:p>
          <a:p>
            <a:pPr marL="0" indent="0">
              <a:buNone/>
            </a:pPr>
            <a:r>
              <a:rPr lang="en-US" altLang="zh-CN" dirty="0" smtClean="0"/>
              <a:t>#Outlining </a:t>
            </a:r>
            <a:r>
              <a:rPr lang="en-US" altLang="zh-CN" dirty="0"/>
              <a:t>depends on a close analysis of each </a:t>
            </a:r>
            <a:r>
              <a:rPr lang="en-US" altLang="zh-CN" dirty="0" smtClean="0"/>
              <a:t>paragraph</a:t>
            </a:r>
          </a:p>
          <a:p>
            <a:pPr marL="0" indent="0">
              <a:buNone/>
            </a:pPr>
            <a:endParaRPr lang="zh-C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72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192437"/>
            <a:ext cx="8001000" cy="1429309"/>
          </a:xfrm>
        </p:spPr>
        <p:txBody>
          <a:bodyPr/>
          <a:lstStyle/>
          <a:p>
            <a:r>
              <a:rPr lang="en-US" altLang="zh-CN" sz="4800" b="1" dirty="0"/>
              <a:t>6.  Evaluating an argument</a:t>
            </a:r>
            <a:r>
              <a:rPr lang="zh-CN" altLang="zh-CN" sz="4800" dirty="0"/>
              <a:t> </a:t>
            </a:r>
            <a:endParaRPr kumimoji="1"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1244" y="2952802"/>
            <a:ext cx="4551256" cy="3066997"/>
          </a:xfrm>
        </p:spPr>
        <p:txBody>
          <a:bodyPr/>
          <a:lstStyle/>
          <a:p>
            <a:r>
              <a:rPr lang="en-US" altLang="zh-CN" sz="3200" i="1" dirty="0"/>
              <a:t>Testing the logic of a text as well as its credibility and emotional impact.</a:t>
            </a:r>
            <a:endParaRPr lang="zh-CN" altLang="zh-CN" sz="3200" dirty="0"/>
          </a:p>
          <a:p>
            <a:endParaRPr kumimoji="1" lang="zh-CN" altLang="en-US" dirty="0"/>
          </a:p>
        </p:txBody>
      </p:sp>
      <p:pic>
        <p:nvPicPr>
          <p:cNvPr id="4" name="图片 3" descr="evaluate-digestive-hea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6" y="2952802"/>
            <a:ext cx="3059224" cy="22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0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809" y="1905000"/>
            <a:ext cx="8706021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#Recognize </a:t>
            </a:r>
            <a:r>
              <a:rPr lang="en-US" altLang="zh-CN" dirty="0"/>
              <a:t>every assertion as an argument that must be carefully </a:t>
            </a:r>
            <a:r>
              <a:rPr lang="en-US" altLang="zh-CN" dirty="0" smtClean="0"/>
              <a:t>evaluated</a:t>
            </a:r>
          </a:p>
          <a:p>
            <a:pPr marL="0" indent="0">
              <a:buNone/>
            </a:pPr>
            <a:r>
              <a:rPr lang="zh-CN" altLang="zh-CN" dirty="0"/>
              <a:t>#</a:t>
            </a:r>
            <a:r>
              <a:rPr lang="en-US" altLang="zh-CN" dirty="0" smtClean="0"/>
              <a:t>An </a:t>
            </a:r>
            <a:r>
              <a:rPr lang="en-US" altLang="zh-CN" dirty="0"/>
              <a:t>argument has two essential parts: a claim and </a:t>
            </a:r>
            <a:r>
              <a:rPr lang="en-US" altLang="zh-CN" dirty="0" smtClean="0"/>
              <a:t>support</a:t>
            </a:r>
          </a:p>
          <a:p>
            <a:pPr marL="0" indent="0">
              <a:buNone/>
            </a:pPr>
            <a:r>
              <a:rPr lang="en-US" altLang="zh-CN" dirty="0" smtClean="0"/>
              <a:t>#The </a:t>
            </a:r>
            <a:r>
              <a:rPr lang="en-US" altLang="zh-CN" dirty="0"/>
              <a:t>claim asserts a conclusion -- an idea, an opinion, a judgment, or a point of view -- that the writer wants you to </a:t>
            </a:r>
            <a:r>
              <a:rPr lang="en-US" altLang="zh-CN" dirty="0" smtClean="0"/>
              <a:t>accept</a:t>
            </a:r>
          </a:p>
          <a:p>
            <a:pPr marL="0" indent="0">
              <a:buNone/>
            </a:pPr>
            <a:r>
              <a:rPr lang="en-US" altLang="zh-CN" dirty="0" smtClean="0"/>
              <a:t>#The </a:t>
            </a:r>
            <a:r>
              <a:rPr lang="en-US" altLang="zh-CN" dirty="0"/>
              <a:t>support includes reasons (shared beliefs, assumptions, and values) and evidence (facts, examples, statistics, and authorities)  </a:t>
            </a:r>
            <a:endParaRPr lang="zh-C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515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006" y="170385"/>
            <a:ext cx="8990994" cy="1619656"/>
          </a:xfrm>
        </p:spPr>
        <p:txBody>
          <a:bodyPr/>
          <a:lstStyle/>
          <a:p>
            <a:r>
              <a:rPr lang="en-US" altLang="zh-CN" sz="4400" b="1" dirty="0"/>
              <a:t>7.  Comparing and contrasting related readings</a:t>
            </a:r>
            <a:r>
              <a:rPr lang="zh-CN" altLang="zh-CN" sz="4400" dirty="0"/>
              <a:t> 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9215" y="2925054"/>
            <a:ext cx="3993285" cy="2925053"/>
          </a:xfrm>
        </p:spPr>
        <p:txBody>
          <a:bodyPr>
            <a:normAutofit/>
          </a:bodyPr>
          <a:lstStyle/>
          <a:p>
            <a:r>
              <a:rPr lang="en-US" altLang="zh-CN" sz="3200" i="1" dirty="0"/>
              <a:t>Exploring likenesses and differences between texts to understand them better.</a:t>
            </a:r>
            <a:endParaRPr lang="zh-CN" altLang="zh-CN" sz="3200" dirty="0"/>
          </a:p>
          <a:p>
            <a:endParaRPr kumimoji="1" lang="zh-CN" altLang="en-US" dirty="0"/>
          </a:p>
        </p:txBody>
      </p:sp>
      <p:pic>
        <p:nvPicPr>
          <p:cNvPr id="4" name="图片 3" descr="comp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5" y="2694128"/>
            <a:ext cx="2732137" cy="29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8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"/>
            <a:ext cx="8904928" cy="2004234"/>
          </a:xfrm>
        </p:spPr>
        <p:txBody>
          <a:bodyPr/>
          <a:lstStyle/>
          <a:p>
            <a:r>
              <a:rPr lang="en-US" altLang="zh-CN" sz="4800" b="1" dirty="0"/>
              <a:t>1.  </a:t>
            </a:r>
            <a:r>
              <a:rPr lang="en-US" altLang="zh-CN" sz="4800" b="1" dirty="0" smtClean="0"/>
              <a:t>Previewing</a:t>
            </a:r>
            <a:r>
              <a:rPr lang="en-US" altLang="zh-CN" dirty="0"/>
              <a:t> 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1753" y="3155979"/>
            <a:ext cx="5070746" cy="2366984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Learning about a text before really reading it.</a:t>
            </a:r>
            <a:endParaRPr kumimoji="1" lang="zh-CN" altLang="en-US" sz="3200" b="1" dirty="0"/>
          </a:p>
        </p:txBody>
      </p:sp>
      <p:pic>
        <p:nvPicPr>
          <p:cNvPr id="5" name="图片 4" descr="dv740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5" y="2732616"/>
            <a:ext cx="2866820" cy="33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3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962866"/>
            <a:ext cx="8001000" cy="4056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# Enable </a:t>
            </a:r>
            <a:r>
              <a:rPr lang="en-US" altLang="zh-CN" dirty="0"/>
              <a:t>to get a sense of what the text is about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#Enable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</a:t>
            </a:r>
            <a:r>
              <a:rPr lang="en-US" altLang="zh-CN" dirty="0"/>
              <a:t>how it is organized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#Include </a:t>
            </a:r>
            <a:r>
              <a:rPr lang="en-US" altLang="zh-CN" dirty="0"/>
              <a:t>seeing what you can learn from the headnotes </a:t>
            </a:r>
            <a:r>
              <a:rPr lang="en-US" altLang="zh-CN" dirty="0" smtClean="0"/>
              <a:t>             or </a:t>
            </a:r>
            <a:r>
              <a:rPr lang="en-US" altLang="zh-CN" dirty="0"/>
              <a:t>other introductory </a:t>
            </a:r>
            <a:r>
              <a:rPr lang="en-US" altLang="zh-CN" dirty="0" smtClean="0"/>
              <a:t>material</a:t>
            </a:r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#Include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skimming </a:t>
            </a:r>
            <a:r>
              <a:rPr lang="en-US" altLang="zh-CN" dirty="0"/>
              <a:t>to get an overview of the content and </a:t>
            </a:r>
            <a:r>
              <a:rPr lang="en-US" altLang="zh-CN" dirty="0" smtClean="0"/>
              <a:t>organization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#Include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identifying </a:t>
            </a:r>
            <a:r>
              <a:rPr lang="en-US" altLang="zh-CN" dirty="0"/>
              <a:t>the rhetorical </a:t>
            </a:r>
            <a:r>
              <a:rPr lang="en-US" altLang="zh-CN" dirty="0" smtClean="0"/>
              <a:t>situation</a:t>
            </a:r>
            <a:endParaRPr lang="zh-C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007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 </a:t>
            </a:r>
            <a:r>
              <a:rPr lang="en-US" altLang="zh-CN" sz="4800" b="1" dirty="0"/>
              <a:t>2.  Contextualizing</a:t>
            </a:r>
            <a:r>
              <a:rPr lang="zh-CN" altLang="zh-CN" sz="4800" dirty="0"/>
              <a:t> </a:t>
            </a:r>
            <a:endParaRPr kumimoji="1"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4408" y="2424716"/>
            <a:ext cx="4378092" cy="3595083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Placing a text in its historical, biographical, and cultural contexts.</a:t>
            </a:r>
            <a:r>
              <a:rPr lang="zh-CN" altLang="zh-CN" sz="3200" b="1" dirty="0"/>
              <a:t> </a:t>
            </a:r>
            <a:endParaRPr kumimoji="1" lang="zh-CN" altLang="en-US" sz="3200" b="1" dirty="0"/>
          </a:p>
        </p:txBody>
      </p:sp>
      <p:pic>
        <p:nvPicPr>
          <p:cNvPr id="4" name="图片 3" descr="contextualizing-language-4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2" y="2424716"/>
            <a:ext cx="2924541" cy="25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08" y="2094046"/>
            <a:ext cx="8736622" cy="392575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#To </a:t>
            </a:r>
            <a:r>
              <a:rPr lang="en-US" altLang="zh-CN" dirty="0"/>
              <a:t>read critically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 need </a:t>
            </a:r>
            <a:r>
              <a:rPr lang="en-US" altLang="zh-CN" dirty="0"/>
              <a:t>to </a:t>
            </a:r>
            <a:r>
              <a:rPr lang="en-US" altLang="zh-CN" dirty="0" smtClean="0"/>
              <a:t>contextualize</a:t>
            </a:r>
          </a:p>
          <a:p>
            <a:pPr marL="0" indent="0">
              <a:buNone/>
            </a:pPr>
            <a:r>
              <a:rPr lang="zh-CN" altLang="zh-CN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#</a:t>
            </a:r>
            <a:r>
              <a:rPr lang="en-US" altLang="zh-CN" dirty="0"/>
              <a:t>To read critically,</a:t>
            </a:r>
            <a:r>
              <a:rPr lang="zh-CN" altLang="en-US" dirty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</a:t>
            </a:r>
            <a:r>
              <a:rPr lang="en-US" altLang="zh-CN" dirty="0"/>
              <a:t>recognize the differences between your contemporary values and attitudes and those represented in the </a:t>
            </a:r>
            <a:r>
              <a:rPr lang="en-US" altLang="zh-CN" dirty="0" smtClean="0"/>
              <a:t>text</a:t>
            </a:r>
            <a:r>
              <a:rPr lang="en-US" altLang="zh-CN" dirty="0"/>
              <a:t>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#</a:t>
            </a:r>
            <a:r>
              <a:rPr lang="en-US" altLang="zh-CN" dirty="0"/>
              <a:t>To read critically,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 recognize </a:t>
            </a:r>
            <a:r>
              <a:rPr lang="en-US" altLang="zh-CN" dirty="0" smtClean="0"/>
              <a:t>attitudes </a:t>
            </a:r>
            <a:r>
              <a:rPr lang="en-US" altLang="zh-CN" dirty="0"/>
              <a:t>and those represented in the </a:t>
            </a:r>
            <a:r>
              <a:rPr lang="en-US" altLang="zh-CN" dirty="0" smtClean="0"/>
              <a:t>text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339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184046"/>
            <a:ext cx="8001000" cy="1514198"/>
          </a:xfrm>
        </p:spPr>
        <p:txBody>
          <a:bodyPr/>
          <a:lstStyle/>
          <a:p>
            <a:r>
              <a:rPr lang="en-US" altLang="zh-CN" sz="4800" b="1" dirty="0"/>
              <a:t>3.  Questioning to understand and remember</a:t>
            </a:r>
            <a:r>
              <a:rPr lang="zh-CN" altLang="zh-CN" sz="4800" dirty="0"/>
              <a:t> </a:t>
            </a:r>
            <a:endParaRPr kumimoji="1"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4658" y="2559422"/>
            <a:ext cx="3877842" cy="3460378"/>
          </a:xfrm>
        </p:spPr>
        <p:txBody>
          <a:bodyPr/>
          <a:lstStyle/>
          <a:p>
            <a:r>
              <a:rPr lang="en-US" altLang="zh-CN" sz="3200" i="1" dirty="0"/>
              <a:t>Asking questions about the content.</a:t>
            </a:r>
            <a:endParaRPr lang="zh-CN" altLang="zh-CN" sz="3200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 descr="IMG_89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6" y="2559422"/>
            <a:ext cx="3367070" cy="28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9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#Write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</a:t>
            </a:r>
            <a:r>
              <a:rPr lang="en-US" altLang="zh-CN" dirty="0"/>
              <a:t>understand and use new </a:t>
            </a:r>
            <a:r>
              <a:rPr lang="en-US" altLang="zh-CN" dirty="0" smtClean="0"/>
              <a:t>information. </a:t>
            </a:r>
          </a:p>
          <a:p>
            <a:pPr marL="0" indent="0">
              <a:buNone/>
            </a:pPr>
            <a:r>
              <a:rPr lang="en-US" altLang="zh-CN" dirty="0" smtClean="0"/>
              <a:t>#Write </a:t>
            </a:r>
            <a:r>
              <a:rPr lang="en-US" altLang="zh-CN" dirty="0"/>
              <a:t>a question for every paragraph or brief </a:t>
            </a:r>
            <a:r>
              <a:rPr lang="en-US" altLang="zh-CN" dirty="0" smtClean="0"/>
              <a:t>section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/>
              <a:t>remember it </a:t>
            </a:r>
            <a:r>
              <a:rPr lang="en-US" altLang="zh-CN" dirty="0" smtClean="0"/>
              <a:t>longer</a:t>
            </a:r>
          </a:p>
          <a:p>
            <a:pPr marL="0" indent="0">
              <a:buNone/>
            </a:pPr>
            <a:r>
              <a:rPr lang="en-US" altLang="zh-CN" dirty="0" smtClean="0"/>
              <a:t>#Each </a:t>
            </a:r>
            <a:r>
              <a:rPr lang="en-US" altLang="zh-CN" dirty="0"/>
              <a:t>question </a:t>
            </a:r>
            <a:r>
              <a:rPr lang="en-US" altLang="zh-CN" dirty="0" smtClean="0"/>
              <a:t>focus </a:t>
            </a:r>
            <a:r>
              <a:rPr lang="en-US" altLang="zh-CN" dirty="0"/>
              <a:t>on a main idea, not on illustrations or </a:t>
            </a:r>
            <a:r>
              <a:rPr lang="en-US" altLang="zh-CN" dirty="0" smtClean="0"/>
              <a:t>details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#</a:t>
            </a:r>
            <a:r>
              <a:rPr lang="en-US" altLang="zh-CN" dirty="0" smtClean="0"/>
              <a:t>Each </a:t>
            </a:r>
            <a:r>
              <a:rPr lang="en-US" altLang="zh-CN" dirty="0"/>
              <a:t>should be expressed in your own words, not just copied from parts of the </a:t>
            </a:r>
            <a:r>
              <a:rPr lang="en-US" altLang="zh-CN" dirty="0" smtClean="0"/>
              <a:t>paragraph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8114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705" y="0"/>
            <a:ext cx="8874328" cy="1905000"/>
          </a:xfrm>
        </p:spPr>
        <p:txBody>
          <a:bodyPr/>
          <a:lstStyle/>
          <a:p>
            <a:r>
              <a:rPr lang="en-US" altLang="zh-CN" sz="4400" b="1" dirty="0"/>
              <a:t>4.  Reflecting on challenges to your beliefs and values</a:t>
            </a:r>
            <a:r>
              <a:rPr lang="zh-CN" altLang="zh-CN" sz="4400" dirty="0"/>
              <a:t> 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5042" y="2366984"/>
            <a:ext cx="4647457" cy="3652815"/>
          </a:xfrm>
        </p:spPr>
        <p:txBody>
          <a:bodyPr>
            <a:normAutofit/>
          </a:bodyPr>
          <a:lstStyle/>
          <a:p>
            <a:r>
              <a:rPr lang="en-US" altLang="zh-CN" sz="3200" i="1" dirty="0"/>
              <a:t>Examining your personal responses</a:t>
            </a:r>
            <a:r>
              <a:rPr lang="zh-CN" altLang="zh-CN" sz="3200" dirty="0"/>
              <a:t> </a:t>
            </a:r>
            <a:endParaRPr kumimoji="1" lang="zh-CN" altLang="en-US" sz="3200" dirty="0"/>
          </a:p>
        </p:txBody>
      </p:sp>
      <p:pic>
        <p:nvPicPr>
          <p:cNvPr id="4" name="图片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8" y="2631852"/>
            <a:ext cx="2870200" cy="23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2310204"/>
            <a:ext cx="8001000" cy="370959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#</a:t>
            </a:r>
            <a:r>
              <a:rPr lang="en-US" altLang="zh-CN" dirty="0"/>
              <a:t>M</a:t>
            </a:r>
            <a:r>
              <a:rPr lang="en-US" altLang="zh-CN" dirty="0" smtClean="0"/>
              <a:t>ark </a:t>
            </a:r>
            <a:r>
              <a:rPr lang="en-US" altLang="zh-CN" dirty="0"/>
              <a:t>an X in the margin at each point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#Make </a:t>
            </a:r>
            <a:r>
              <a:rPr lang="en-US" altLang="zh-CN" dirty="0"/>
              <a:t>a brief note in the margin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# </a:t>
            </a:r>
            <a:r>
              <a:rPr lang="en-US" altLang="zh-CN" dirty="0"/>
              <a:t>L</a:t>
            </a:r>
            <a:r>
              <a:rPr lang="en-US" altLang="zh-CN" dirty="0" smtClean="0"/>
              <a:t>ook </a:t>
            </a:r>
            <a:r>
              <a:rPr lang="en-US" altLang="zh-CN" dirty="0"/>
              <a:t>again at the places you </a:t>
            </a:r>
            <a:r>
              <a:rPr lang="en-US" altLang="zh-CN" dirty="0" smtClean="0"/>
              <a:t>marked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15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游记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游记.thmx</Template>
  <TotalTime>351</TotalTime>
  <Words>396</Words>
  <Application>Microsoft Macintosh PowerPoint</Application>
  <PresentationFormat>全屏显示(4:3)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游记</vt:lpstr>
      <vt:lpstr>     7 Critical              Reading      Strategies   </vt:lpstr>
      <vt:lpstr>1.  Previewing </vt:lpstr>
      <vt:lpstr>PowerPoint 演示文稿</vt:lpstr>
      <vt:lpstr> 2.  Contextualizing </vt:lpstr>
      <vt:lpstr>PowerPoint 演示文稿</vt:lpstr>
      <vt:lpstr>3.  Questioning to understand and remember </vt:lpstr>
      <vt:lpstr>PowerPoint 演示文稿</vt:lpstr>
      <vt:lpstr>4.  Reflecting on challenges to your beliefs and values </vt:lpstr>
      <vt:lpstr>PowerPoint 演示文稿</vt:lpstr>
      <vt:lpstr>5.  Outlining and summarizing</vt:lpstr>
      <vt:lpstr>PowerPoint 演示文稿</vt:lpstr>
      <vt:lpstr>PowerPoint 演示文稿</vt:lpstr>
      <vt:lpstr>6.  Evaluating an argument </vt:lpstr>
      <vt:lpstr>PowerPoint 演示文稿</vt:lpstr>
      <vt:lpstr>7.  Comparing and contrasting related readings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7 CRITICAL READING STRATEGIES</dc:title>
  <dc:creator>zouzgw 邹</dc:creator>
  <cp:lastModifiedBy>zouzgw 邹</cp:lastModifiedBy>
  <cp:revision>37</cp:revision>
  <dcterms:created xsi:type="dcterms:W3CDTF">2015-09-13T17:45:07Z</dcterms:created>
  <dcterms:modified xsi:type="dcterms:W3CDTF">2015-10-10T17:48:46Z</dcterms:modified>
</cp:coreProperties>
</file>