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57" r:id="rId3"/>
    <p:sldId id="300" r:id="rId4"/>
    <p:sldId id="307" r:id="rId5"/>
    <p:sldId id="259" r:id="rId6"/>
    <p:sldId id="301" r:id="rId7"/>
    <p:sldId id="260" r:id="rId8"/>
    <p:sldId id="308" r:id="rId9"/>
    <p:sldId id="261" r:id="rId10"/>
    <p:sldId id="304" r:id="rId11"/>
    <p:sldId id="310" r:id="rId12"/>
    <p:sldId id="305" r:id="rId13"/>
    <p:sldId id="306" r:id="rId14"/>
    <p:sldId id="309" r:id="rId15"/>
    <p:sldId id="271" r:id="rId16"/>
    <p:sldId id="272" r:id="rId17"/>
    <p:sldId id="274" r:id="rId18"/>
    <p:sldId id="276" r:id="rId19"/>
    <p:sldId id="278" r:id="rId20"/>
    <p:sldId id="280" r:id="rId21"/>
    <p:sldId id="283" r:id="rId22"/>
    <p:sldId id="285" r:id="rId23"/>
    <p:sldId id="302" r:id="rId24"/>
    <p:sldId id="311" r:id="rId25"/>
    <p:sldId id="287" r:id="rId26"/>
    <p:sldId id="288" r:id="rId27"/>
    <p:sldId id="289" r:id="rId28"/>
    <p:sldId id="299" r:id="rId29"/>
    <p:sldId id="290" r:id="rId30"/>
    <p:sldId id="312" r:id="rId31"/>
    <p:sldId id="303" r:id="rId32"/>
    <p:sldId id="293" r:id="rId33"/>
    <p:sldId id="298" r:id="rId34"/>
    <p:sldId id="296" r:id="rId35"/>
    <p:sldId id="297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654" autoAdjust="0"/>
  </p:normalViewPr>
  <p:slideViewPr>
    <p:cSldViewPr snapToGrid="0" snapToObjects="1">
      <p:cViewPr>
        <p:scale>
          <a:sx n="100" d="100"/>
          <a:sy n="100" d="100"/>
        </p:scale>
        <p:origin x="-624" y="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9FFE4-249C-8744-AC35-EF7A0ADC3D9F}" type="datetimeFigureOut">
              <a:rPr kumimoji="1" lang="zh-CN" altLang="en-US" smtClean="0"/>
              <a:t>15/11/3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14F57-3F56-C84A-A62A-BC10A10F830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4060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Home.png"/>
          <p:cNvPicPr>
            <a:picLocks noChangeAspect="1"/>
          </p:cNvPicPr>
          <p:nvPr/>
        </p:nvPicPr>
        <p:blipFill>
          <a:blip r:embed="rId2"/>
          <a:srcRect t="-93973"/>
          <a:stretch>
            <a:fillRect/>
          </a:stretch>
        </p:blipFill>
        <p:spPr>
          <a:xfrm>
            <a:off x="179294" y="1183341"/>
            <a:ext cx="8787384" cy="527672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13" y="2168338"/>
            <a:ext cx="8307387" cy="161925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3" y="3810000"/>
            <a:ext cx="8307387" cy="753036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15/11/3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DirectionalButtons-RightOnl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266" y="533400"/>
            <a:ext cx="752475" cy="35242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466850"/>
            <a:ext cx="8308039" cy="1128432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7224" y="2623296"/>
            <a:ext cx="4717676" cy="38312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213" y="2770187"/>
            <a:ext cx="3429093" cy="35768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15/11/3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图片(带标题，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182880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15/11/3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98140" y="1169894"/>
            <a:ext cx="3671047" cy="52760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图片(位于标题上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82880" y="1169894"/>
            <a:ext cx="8787384" cy="210670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182880" y="3281082"/>
            <a:ext cx="8787384" cy="3174582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3329268"/>
            <a:ext cx="8346141" cy="1014132"/>
          </a:xfrm>
        </p:spPr>
        <p:txBody>
          <a:bodyPr anchor="b"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4343399"/>
            <a:ext cx="8346141" cy="190976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15/11/3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张图片(带标题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3835212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0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15/11/3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82880" y="1179576"/>
            <a:ext cx="3671047" cy="220531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2015983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182880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15/11/3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VerticalTC.png"/>
          <p:cNvPicPr>
            <a:picLocks noChangeAspect="1"/>
          </p:cNvPicPr>
          <p:nvPr/>
        </p:nvPicPr>
        <p:blipFill>
          <a:blip r:embed="rId2"/>
          <a:srcRect t="-93650"/>
          <a:stretch>
            <a:fillRect/>
          </a:stretch>
        </p:blipFill>
        <p:spPr>
          <a:xfrm>
            <a:off x="7445188" y="1178128"/>
            <a:ext cx="1524000" cy="527533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0705" y="1398494"/>
            <a:ext cx="1447800" cy="4849906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513" y="1398494"/>
            <a:ext cx="6669087" cy="4849906"/>
          </a:xfrm>
        </p:spPr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15/11/3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正在关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15/11/3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" y="1179576"/>
            <a:ext cx="8787384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DirectionalButtons-LeftOnlyOnl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488" y="538163"/>
            <a:ext cx="752475" cy="352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8308975" cy="349175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15/11/3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(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TCFull.png"/>
          <p:cNvPicPr>
            <a:picLocks noChangeAspect="1"/>
          </p:cNvPicPr>
          <p:nvPr/>
        </p:nvPicPr>
        <p:blipFill>
          <a:blip r:embed="rId2"/>
          <a:srcRect l="-198711"/>
          <a:stretch>
            <a:fillRect/>
          </a:stretch>
        </p:blipFill>
        <p:spPr>
          <a:xfrm>
            <a:off x="177999" y="1179576"/>
            <a:ext cx="8788373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buClr>
                <a:schemeClr val="bg1"/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buClr>
                <a:schemeClr val="bg1"/>
              </a:buClr>
              <a:defRPr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15/11/3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SectionH.png"/>
          <p:cNvPicPr>
            <a:picLocks noChangeAspect="1"/>
          </p:cNvPicPr>
          <p:nvPr/>
        </p:nvPicPr>
        <p:blipFill>
          <a:blip r:embed="rId2"/>
          <a:srcRect r="-91875"/>
          <a:stretch>
            <a:fillRect/>
          </a:stretch>
        </p:blipFill>
        <p:spPr>
          <a:xfrm>
            <a:off x="182880" y="1179576"/>
            <a:ext cx="8785105" cy="527608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429000"/>
            <a:ext cx="6591300" cy="1371600"/>
          </a:xfrm>
        </p:spPr>
        <p:txBody>
          <a:bodyPr anchor="b" anchorCtr="0"/>
          <a:lstStyle>
            <a:lvl1pPr algn="r">
              <a:defRPr sz="4800" b="0" cap="none" baseline="0"/>
            </a:lvl1pPr>
          </a:lstStyle>
          <a:p>
            <a:r>
              <a:rPr lang="zh-CN" altLang="en-US" smtClean="0"/>
              <a:t>单击此处编辑母版标题样式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4800599"/>
            <a:ext cx="6591300" cy="1066801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15/11/3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859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3214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15/11/3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859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859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752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752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15/11/3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15/11/3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15/11/3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Cap.png"/>
          <p:cNvPicPr>
            <a:picLocks noChangeAspect="1"/>
          </p:cNvPicPr>
          <p:nvPr/>
        </p:nvPicPr>
        <p:blipFill>
          <a:blip r:embed="rId2"/>
          <a:srcRect b="-135871"/>
          <a:stretch>
            <a:fillRect/>
          </a:stretch>
        </p:blipFill>
        <p:spPr>
          <a:xfrm>
            <a:off x="182880" y="1179575"/>
            <a:ext cx="4228522" cy="5274037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369794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341" y="1600200"/>
            <a:ext cx="4101353" cy="4652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3697941" cy="341583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600"/>
              </a:spcBef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15/11/3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2.png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456765"/>
            <a:ext cx="8308975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925" y="2770188"/>
            <a:ext cx="8308975" cy="3478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0105" y="6454588"/>
            <a:ext cx="23980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CE38E4D-051A-41E1-86A4-E56916468FD0}" type="datetimeFigureOut">
              <a:rPr lang="en-US" smtClean="0"/>
              <a:t>15/11/3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976" y="6454588"/>
            <a:ext cx="3657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1219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HomeButton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2450" y="526116"/>
            <a:ext cx="457200" cy="352425"/>
          </a:xfrm>
          <a:prstGeom prst="rect">
            <a:avLst/>
          </a:prstGeom>
        </p:spPr>
      </p:pic>
      <p:pic>
        <p:nvPicPr>
          <p:cNvPr id="10" name="Picture 9" descr="DirectionalButtons-Full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26188" y="526116"/>
            <a:ext cx="752475" cy="3524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297810" y="1894089"/>
            <a:ext cx="5427090" cy="1915910"/>
          </a:xfrm>
        </p:spPr>
        <p:txBody>
          <a:bodyPr/>
          <a:lstStyle/>
          <a:p>
            <a:r>
              <a:rPr kumimoji="1" lang="en-US" altLang="zh-CN" b="1" dirty="0" smtClean="0">
                <a:solidFill>
                  <a:srgbClr val="000000"/>
                </a:solidFill>
              </a:rPr>
              <a:t>Reading for Critical Thinking</a:t>
            </a:r>
            <a:endParaRPr kumimoji="1" lang="zh-CN" altLang="en-US" b="1" dirty="0">
              <a:solidFill>
                <a:srgbClr val="00000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810448" y="3809999"/>
            <a:ext cx="4914452" cy="1786172"/>
          </a:xfrm>
        </p:spPr>
        <p:txBody>
          <a:bodyPr>
            <a:normAutofit/>
          </a:bodyPr>
          <a:lstStyle/>
          <a:p>
            <a:endParaRPr lang="zh-CN" altLang="en-US" dirty="0"/>
          </a:p>
          <a:p>
            <a:endParaRPr lang="zh-CN" altLang="en-US" dirty="0"/>
          </a:p>
          <a:p>
            <a:r>
              <a:rPr lang="en-US" altLang="zh-CN" b="1" dirty="0" smtClean="0">
                <a:solidFill>
                  <a:schemeClr val="tx1"/>
                </a:solidFill>
              </a:rPr>
              <a:t>Grace </a:t>
            </a:r>
            <a:endParaRPr lang="en-US" altLang="zh-CN" b="1" dirty="0">
              <a:solidFill>
                <a:schemeClr val="tx1"/>
              </a:solidFill>
            </a:endParaRPr>
          </a:p>
          <a:p>
            <a:r>
              <a:rPr lang="en-US" altLang="zh-CN" b="1" dirty="0" smtClean="0">
                <a:solidFill>
                  <a:schemeClr val="tx1"/>
                </a:solidFill>
              </a:rPr>
              <a:t>Visiting Scholar</a:t>
            </a:r>
            <a:endParaRPr lang="en-US" altLang="zh-CN" b="1" dirty="0">
              <a:solidFill>
                <a:schemeClr val="tx1"/>
              </a:solidFill>
            </a:endParaRPr>
          </a:p>
          <a:p>
            <a:r>
              <a:rPr lang="en-US" altLang="zh-CN" b="1" dirty="0">
                <a:solidFill>
                  <a:schemeClr val="tx1"/>
                </a:solidFill>
              </a:rPr>
              <a:t>California State University, Fullerton </a:t>
            </a:r>
            <a:endParaRPr lang="en-US" altLang="zh-CN" b="1" dirty="0" smtClean="0">
              <a:solidFill>
                <a:schemeClr val="tx1"/>
              </a:solidFill>
            </a:endParaRPr>
          </a:p>
          <a:p>
            <a:endParaRPr lang="en-US" altLang="zh-CN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432182"/>
            <a:ext cx="1993900" cy="290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315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5925" y="1456765"/>
            <a:ext cx="8308975" cy="816535"/>
          </a:xfrm>
        </p:spPr>
        <p:txBody>
          <a:bodyPr/>
          <a:lstStyle/>
          <a:p>
            <a:r>
              <a:rPr kumimoji="1" lang="zh-CN" altLang="en-US" dirty="0" smtClean="0"/>
              <a:t>        </a:t>
            </a:r>
            <a:r>
              <a:rPr kumimoji="1" lang="en-US" altLang="zh-CN" sz="4000" b="1" dirty="0" smtClean="0">
                <a:solidFill>
                  <a:srgbClr val="FF0000"/>
                </a:solidFill>
              </a:rPr>
              <a:t>Bloom’s</a:t>
            </a:r>
            <a:r>
              <a:rPr kumimoji="1" lang="zh-CN" altLang="en-US" sz="40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4000" b="1" dirty="0" smtClean="0">
                <a:solidFill>
                  <a:srgbClr val="FF0000"/>
                </a:solidFill>
              </a:rPr>
              <a:t>Taxonomy</a:t>
            </a:r>
            <a:endParaRPr kumimoji="1"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128000" y="2756646"/>
            <a:ext cx="596900" cy="3491753"/>
          </a:xfrm>
        </p:spPr>
        <p:txBody>
          <a:bodyPr/>
          <a:lstStyle/>
          <a:p>
            <a:endParaRPr kumimoji="1" lang="zh-CN" altLang="en-US" dirty="0"/>
          </a:p>
        </p:txBody>
      </p:sp>
      <p:pic>
        <p:nvPicPr>
          <p:cNvPr id="5" name="图片 4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2464544"/>
            <a:ext cx="8178800" cy="3644155"/>
          </a:xfrm>
          <a:prstGeom prst="rect">
            <a:avLst/>
          </a:prstGeom>
        </p:spPr>
      </p:pic>
      <p:sp>
        <p:nvSpPr>
          <p:cNvPr id="6" name="矩形标注 5"/>
          <p:cNvSpPr/>
          <p:nvPr/>
        </p:nvSpPr>
        <p:spPr>
          <a:xfrm>
            <a:off x="7112000" y="635000"/>
            <a:ext cx="1727200" cy="2121646"/>
          </a:xfrm>
          <a:prstGeom prst="wedge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smtClean="0">
                <a:solidFill>
                  <a:schemeClr val="tx1"/>
                </a:solidFill>
              </a:rPr>
              <a:t>The</a:t>
            </a:r>
            <a:r>
              <a:rPr kumimoji="1" lang="zh-CN" altLang="en-US" b="1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b="1" dirty="0" smtClean="0">
                <a:solidFill>
                  <a:schemeClr val="tx1"/>
                </a:solidFill>
              </a:rPr>
              <a:t>three</a:t>
            </a:r>
            <a:r>
              <a:rPr kumimoji="1" lang="zh-CN" altLang="en-US" b="1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b="1" dirty="0" smtClean="0">
                <a:solidFill>
                  <a:schemeClr val="tx1"/>
                </a:solidFill>
              </a:rPr>
              <a:t>highest</a:t>
            </a:r>
            <a:r>
              <a:rPr kumimoji="1" lang="zh-CN" altLang="en-US" b="1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b="1" dirty="0" smtClean="0">
                <a:solidFill>
                  <a:schemeClr val="tx1"/>
                </a:solidFill>
              </a:rPr>
              <a:t>levels</a:t>
            </a:r>
            <a:r>
              <a:rPr kumimoji="1" lang="zh-CN" altLang="en-US" b="1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b="1" dirty="0" smtClean="0">
                <a:solidFill>
                  <a:schemeClr val="tx1"/>
                </a:solidFill>
              </a:rPr>
              <a:t>are</a:t>
            </a:r>
            <a:r>
              <a:rPr kumimoji="1" lang="zh-CN" altLang="en-US" b="1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b="1" dirty="0" smtClean="0">
                <a:solidFill>
                  <a:schemeClr val="tx1"/>
                </a:solidFill>
              </a:rPr>
              <a:t>frequently</a:t>
            </a:r>
            <a:r>
              <a:rPr kumimoji="1" lang="zh-CN" altLang="en-US" b="1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b="1" dirty="0" smtClean="0">
                <a:solidFill>
                  <a:schemeClr val="tx1"/>
                </a:solidFill>
              </a:rPr>
              <a:t>said</a:t>
            </a:r>
            <a:r>
              <a:rPr kumimoji="1" lang="zh-CN" altLang="en-US" b="1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b="1" dirty="0" smtClean="0">
                <a:solidFill>
                  <a:schemeClr val="tx1"/>
                </a:solidFill>
              </a:rPr>
              <a:t>to</a:t>
            </a:r>
            <a:r>
              <a:rPr kumimoji="1" lang="zh-CN" altLang="en-US" b="1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b="1" dirty="0" smtClean="0">
                <a:solidFill>
                  <a:schemeClr val="tx1"/>
                </a:solidFill>
              </a:rPr>
              <a:t>represent</a:t>
            </a:r>
            <a:r>
              <a:rPr kumimoji="1" lang="zh-CN" altLang="en-US" b="1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b="1" dirty="0" smtClean="0">
                <a:solidFill>
                  <a:schemeClr val="tx1"/>
                </a:solidFill>
              </a:rPr>
              <a:t>critical</a:t>
            </a:r>
            <a:r>
              <a:rPr kumimoji="1" lang="zh-CN" altLang="en-US" b="1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b="1" dirty="0" smtClean="0">
                <a:solidFill>
                  <a:schemeClr val="tx1"/>
                </a:solidFill>
              </a:rPr>
              <a:t>thinking</a:t>
            </a:r>
            <a:endParaRPr kumimoji="1" lang="zh-CN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789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5925" y="1456765"/>
            <a:ext cx="8308975" cy="867335"/>
          </a:xfrm>
        </p:spPr>
        <p:txBody>
          <a:bodyPr/>
          <a:lstStyle/>
          <a:p>
            <a:r>
              <a:rPr kumimoji="1" lang="zh-CN" altLang="en-US" b="1" dirty="0" smtClean="0">
                <a:solidFill>
                  <a:srgbClr val="FF0000"/>
                </a:solidFill>
              </a:rPr>
              <a:t>        </a:t>
            </a:r>
            <a:r>
              <a:rPr kumimoji="1" lang="en-US" altLang="zh-CN" b="1" dirty="0" smtClean="0">
                <a:solidFill>
                  <a:srgbClr val="FF0000"/>
                </a:solidFill>
              </a:rPr>
              <a:t>The</a:t>
            </a:r>
            <a:r>
              <a:rPr kumimoji="1" lang="zh-CN" altLang="en-US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b="1" dirty="0" smtClean="0">
                <a:solidFill>
                  <a:srgbClr val="FF0000"/>
                </a:solidFill>
              </a:rPr>
              <a:t>Delphi </a:t>
            </a:r>
            <a:r>
              <a:rPr kumimoji="1" lang="en-US" altLang="zh-CN" b="1" dirty="0" smtClean="0">
                <a:solidFill>
                  <a:srgbClr val="FF0000"/>
                </a:solidFill>
              </a:rPr>
              <a:t>Report</a:t>
            </a:r>
            <a:r>
              <a:rPr kumimoji="1" lang="zh-CN" altLang="en-US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b="1" dirty="0" smtClean="0">
                <a:solidFill>
                  <a:srgbClr val="FF0000"/>
                </a:solidFill>
              </a:rPr>
              <a:t>(1990)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051800" y="2756646"/>
            <a:ext cx="673100" cy="3491753"/>
          </a:xfrm>
        </p:spPr>
        <p:txBody>
          <a:bodyPr/>
          <a:lstStyle/>
          <a:p>
            <a:endParaRPr kumimoji="1" lang="zh-CN" altLang="en-US" dirty="0"/>
          </a:p>
        </p:txBody>
      </p:sp>
      <p:pic>
        <p:nvPicPr>
          <p:cNvPr id="6" name="图片 5" descr="skills and dispositio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0" y="2756646"/>
            <a:ext cx="5105400" cy="327585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79400" y="2324100"/>
            <a:ext cx="2095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 </a:t>
            </a:r>
            <a:r>
              <a:rPr lang="en-US" altLang="zh-CN" sz="2400" b="1" dirty="0"/>
              <a:t>critical thinking to be purposeful, self-regulatory judgment</a:t>
            </a:r>
            <a:endParaRPr kumimoji="1"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41196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5925" y="1231901"/>
            <a:ext cx="8308975" cy="812800"/>
          </a:xfrm>
        </p:spPr>
        <p:txBody>
          <a:bodyPr/>
          <a:lstStyle/>
          <a:p>
            <a:r>
              <a:rPr kumimoji="1" lang="zh-CN" altLang="en-US" sz="4000" b="1" dirty="0" smtClean="0">
                <a:solidFill>
                  <a:srgbClr val="FF0000"/>
                </a:solidFill>
              </a:rPr>
              <a:t>       </a:t>
            </a:r>
            <a:r>
              <a:rPr kumimoji="1" lang="en-US" altLang="zh-CN" sz="4000" b="1" dirty="0" smtClean="0">
                <a:solidFill>
                  <a:srgbClr val="FF0000"/>
                </a:solidFill>
              </a:rPr>
              <a:t>Critical Thinking Skills</a:t>
            </a:r>
            <a:endParaRPr kumimoji="1"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43900" y="2599766"/>
            <a:ext cx="381000" cy="3661334"/>
          </a:xfrm>
          <a:prstGeom prst="rect">
            <a:avLst/>
          </a:prstGeom>
        </p:spPr>
        <p:txBody>
          <a:bodyPr/>
          <a:lstStyle/>
          <a:p>
            <a:endParaRPr kumimoji="1" lang="zh-CN" altLang="en-US" dirty="0"/>
          </a:p>
        </p:txBody>
      </p:sp>
      <p:pic>
        <p:nvPicPr>
          <p:cNvPr id="9" name="图片 8" descr="critical thinking skill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2307666"/>
            <a:ext cx="6261100" cy="375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627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7800" y="1456765"/>
            <a:ext cx="8826499" cy="613335"/>
          </a:xfrm>
        </p:spPr>
        <p:txBody>
          <a:bodyPr/>
          <a:lstStyle/>
          <a:p>
            <a:r>
              <a:rPr kumimoji="1" lang="zh-CN" altLang="en-US" sz="4000" b="1" dirty="0" smtClean="0">
                <a:solidFill>
                  <a:srgbClr val="FF0000"/>
                </a:solidFill>
              </a:rPr>
              <a:t> </a:t>
            </a:r>
            <a:r>
              <a:rPr kumimoji="1" lang="zh-CN" altLang="en-US" sz="4000" b="1" dirty="0">
                <a:solidFill>
                  <a:srgbClr val="FF0000"/>
                </a:solidFill>
              </a:rPr>
              <a:t> </a:t>
            </a:r>
            <a:r>
              <a:rPr kumimoji="1" lang="zh-CN" altLang="en-US" sz="4000" b="1" dirty="0" smtClean="0">
                <a:solidFill>
                  <a:srgbClr val="FF0000"/>
                </a:solidFill>
              </a:rPr>
              <a:t>  </a:t>
            </a:r>
            <a:r>
              <a:rPr kumimoji="1" lang="en-US" altLang="zh-CN" sz="4000" b="1" dirty="0" smtClean="0">
                <a:solidFill>
                  <a:srgbClr val="FF0000"/>
                </a:solidFill>
              </a:rPr>
              <a:t>Dispositions</a:t>
            </a:r>
            <a:r>
              <a:rPr kumimoji="1" lang="zh-CN" altLang="en-US" sz="40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4000" b="1" dirty="0" smtClean="0">
                <a:solidFill>
                  <a:srgbClr val="FF0000"/>
                </a:solidFill>
              </a:rPr>
              <a:t>toward</a:t>
            </a:r>
            <a:r>
              <a:rPr kumimoji="1" lang="zh-CN" altLang="en-US" sz="40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4000" b="1" dirty="0" smtClean="0">
                <a:solidFill>
                  <a:srgbClr val="FF0000"/>
                </a:solidFill>
              </a:rPr>
              <a:t>Critical</a:t>
            </a:r>
            <a:r>
              <a:rPr kumimoji="1" lang="zh-CN" altLang="en-US" sz="40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4000" b="1" dirty="0" smtClean="0">
                <a:solidFill>
                  <a:srgbClr val="FF0000"/>
                </a:solidFill>
              </a:rPr>
              <a:t>Thinking</a:t>
            </a:r>
            <a:endParaRPr kumimoji="1"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87800" y="2590800"/>
            <a:ext cx="4889500" cy="3657599"/>
          </a:xfrm>
        </p:spPr>
        <p:txBody>
          <a:bodyPr>
            <a:normAutofit fontScale="85000" lnSpcReduction="20000"/>
          </a:bodyPr>
          <a:lstStyle/>
          <a:p>
            <a:r>
              <a:rPr kumimoji="1" lang="en-US" altLang="zh-CN" sz="2600" b="1" dirty="0" smtClean="0"/>
              <a:t>Open</a:t>
            </a:r>
            <a:r>
              <a:rPr kumimoji="1" lang="en-US" altLang="zh-CN" sz="2600" b="1" dirty="0"/>
              <a:t>-</a:t>
            </a:r>
            <a:r>
              <a:rPr kumimoji="1" lang="en-US" altLang="zh-CN" sz="2600" b="1" dirty="0" smtClean="0"/>
              <a:t>minded</a:t>
            </a:r>
          </a:p>
          <a:p>
            <a:r>
              <a:rPr kumimoji="1" lang="zh-CN" altLang="en-US" sz="2600" b="1" dirty="0" smtClean="0"/>
              <a:t> </a:t>
            </a:r>
            <a:r>
              <a:rPr kumimoji="1" lang="en-US" altLang="zh-CN" sz="2600" b="1" dirty="0" smtClean="0"/>
              <a:t>Analytic</a:t>
            </a:r>
            <a:r>
              <a:rPr kumimoji="1" lang="zh-CN" altLang="en-US" sz="2600" b="1" dirty="0" smtClean="0"/>
              <a:t>      </a:t>
            </a:r>
            <a:endParaRPr kumimoji="1" lang="en-US" altLang="zh-CN" sz="2600" b="1" dirty="0" smtClean="0"/>
          </a:p>
          <a:p>
            <a:r>
              <a:rPr kumimoji="1" lang="en-US" altLang="zh-CN" sz="2600" b="1" dirty="0" smtClean="0"/>
              <a:t>Systematic</a:t>
            </a:r>
            <a:r>
              <a:rPr kumimoji="1" lang="zh-CN" altLang="en-US" sz="2600" b="1" dirty="0" smtClean="0"/>
              <a:t>   </a:t>
            </a:r>
            <a:endParaRPr kumimoji="1" lang="en-US" altLang="zh-CN" sz="2600" b="1" dirty="0" smtClean="0"/>
          </a:p>
          <a:p>
            <a:r>
              <a:rPr kumimoji="1" lang="en-US" altLang="zh-CN" sz="2600" b="1" dirty="0" smtClean="0"/>
              <a:t>Inquisitive</a:t>
            </a:r>
            <a:r>
              <a:rPr kumimoji="1" lang="zh-CN" altLang="en-US" sz="2600" b="1" dirty="0" smtClean="0"/>
              <a:t>   </a:t>
            </a:r>
            <a:endParaRPr kumimoji="1" lang="en-US" altLang="zh-CN" sz="2600" b="1" dirty="0" smtClean="0"/>
          </a:p>
          <a:p>
            <a:r>
              <a:rPr kumimoji="1" lang="en-US" altLang="zh-CN" sz="2600" b="1" dirty="0" smtClean="0"/>
              <a:t>Judicious</a:t>
            </a:r>
            <a:r>
              <a:rPr kumimoji="1" lang="zh-CN" altLang="en-US" sz="2600" b="1" dirty="0" smtClean="0"/>
              <a:t>   </a:t>
            </a:r>
            <a:endParaRPr kumimoji="1" lang="en-US" altLang="zh-CN" sz="2600" b="1" dirty="0" smtClean="0"/>
          </a:p>
          <a:p>
            <a:r>
              <a:rPr kumimoji="1" lang="en-US" altLang="zh-CN" sz="2600" b="1" dirty="0" smtClean="0"/>
              <a:t>Truth</a:t>
            </a:r>
            <a:r>
              <a:rPr kumimoji="1" lang="en-US" altLang="zh-CN" sz="2600" b="1" dirty="0"/>
              <a:t>-seeking</a:t>
            </a:r>
            <a:r>
              <a:rPr kumimoji="1" lang="zh-CN" altLang="en-US" sz="2600" b="1" dirty="0"/>
              <a:t>  </a:t>
            </a:r>
            <a:endParaRPr kumimoji="1" lang="en-US" altLang="zh-CN" sz="2600" b="1" dirty="0"/>
          </a:p>
          <a:p>
            <a:r>
              <a:rPr kumimoji="1" lang="en-US" altLang="zh-CN" sz="2600" b="1" dirty="0" smtClean="0"/>
              <a:t>Confident </a:t>
            </a:r>
            <a:r>
              <a:rPr kumimoji="1" lang="en-US" altLang="zh-CN" sz="2600" b="1" dirty="0"/>
              <a:t>in </a:t>
            </a:r>
            <a:r>
              <a:rPr kumimoji="1" lang="en-US" altLang="zh-CN" sz="2600" b="1" dirty="0" smtClean="0"/>
              <a:t>reasoning</a:t>
            </a:r>
            <a:endParaRPr kumimoji="1" lang="zh-CN" altLang="en-US" sz="2600" b="1" dirty="0"/>
          </a:p>
        </p:txBody>
      </p:sp>
      <p:pic>
        <p:nvPicPr>
          <p:cNvPr id="5" name="图片 4" descr="CT dispositio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25" y="2692399"/>
            <a:ext cx="2898775" cy="335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939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16300" y="2756646"/>
            <a:ext cx="4699000" cy="3491753"/>
          </a:xfrm>
        </p:spPr>
        <p:txBody>
          <a:bodyPr/>
          <a:lstStyle/>
          <a:p>
            <a:endParaRPr kumimoji="1" lang="zh-CN" altLang="en-US" dirty="0"/>
          </a:p>
        </p:txBody>
      </p:sp>
      <p:sp>
        <p:nvSpPr>
          <p:cNvPr id="4" name="燕尾形 3"/>
          <p:cNvSpPr/>
          <p:nvPr/>
        </p:nvSpPr>
        <p:spPr>
          <a:xfrm>
            <a:off x="4025900" y="4000500"/>
            <a:ext cx="3454400" cy="82550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b="1" dirty="0" smtClean="0">
                <a:solidFill>
                  <a:schemeClr val="tx1"/>
                </a:solidFill>
              </a:rPr>
              <a:t>Strategies</a:t>
            </a:r>
            <a:endParaRPr kumimoji="1" lang="zh-CN" altLang="en-US" sz="2800" b="1" dirty="0">
              <a:solidFill>
                <a:schemeClr val="tx1"/>
              </a:solidFill>
            </a:endParaRPr>
          </a:p>
        </p:txBody>
      </p:sp>
      <p:pic>
        <p:nvPicPr>
          <p:cNvPr id="5" name="图片 4" descr="Agenda-21-kids-bo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3340100"/>
            <a:ext cx="2057400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952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55600" y="520700"/>
            <a:ext cx="8625830" cy="571500"/>
          </a:xfrm>
        </p:spPr>
        <p:txBody>
          <a:bodyPr/>
          <a:lstStyle/>
          <a:p>
            <a:r>
              <a:rPr lang="en-US" altLang="zh-CN" sz="4400" b="1" dirty="0" smtClean="0">
                <a:solidFill>
                  <a:srgbClr val="FF0000"/>
                </a:solidFill>
              </a:rPr>
              <a:t>7  Critical  Reading  Strategies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 flipV="1">
            <a:off x="571500" y="6857998"/>
            <a:ext cx="8001000" cy="204465"/>
          </a:xfrm>
        </p:spPr>
        <p:txBody>
          <a:bodyPr>
            <a:normAutofit fontScale="47500" lnSpcReduction="20000"/>
          </a:bodyPr>
          <a:lstStyle/>
          <a:p>
            <a:endParaRPr kumimoji="1" lang="zh-CN" altLang="en-US" dirty="0"/>
          </a:p>
        </p:txBody>
      </p:sp>
      <p:sp>
        <p:nvSpPr>
          <p:cNvPr id="5" name="圆角矩形 4"/>
          <p:cNvSpPr/>
          <p:nvPr/>
        </p:nvSpPr>
        <p:spPr>
          <a:xfrm>
            <a:off x="1816100" y="1511300"/>
            <a:ext cx="6794500" cy="495300"/>
          </a:xfrm>
          <a:prstGeom prst="roundRect">
            <a:avLst>
              <a:gd name="adj" fmla="val 3974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b="1" dirty="0" smtClean="0">
                <a:solidFill>
                  <a:schemeClr val="tx1"/>
                </a:solidFill>
              </a:rPr>
              <a:t>Previewing</a:t>
            </a:r>
            <a:endParaRPr kumimoji="1" lang="zh-CN" alt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1778000" y="2165350"/>
            <a:ext cx="6794500" cy="495300"/>
          </a:xfrm>
          <a:prstGeom prst="roundRect">
            <a:avLst>
              <a:gd name="adj" fmla="val 3974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b="1" dirty="0">
                <a:solidFill>
                  <a:schemeClr val="tx1"/>
                </a:solidFill>
              </a:rPr>
              <a:t>Contextualizing</a:t>
            </a:r>
            <a:endParaRPr kumimoji="1" lang="zh-CN" alt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1778000" y="2870200"/>
            <a:ext cx="6794500" cy="495300"/>
          </a:xfrm>
          <a:prstGeom prst="roundRect">
            <a:avLst>
              <a:gd name="adj" fmla="val 3974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b="1" dirty="0">
                <a:solidFill>
                  <a:schemeClr val="tx1"/>
                </a:solidFill>
              </a:rPr>
              <a:t>Questioning</a:t>
            </a:r>
            <a:endParaRPr kumimoji="1" lang="zh-CN" alt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778000" y="3467100"/>
            <a:ext cx="6794500" cy="533400"/>
          </a:xfrm>
          <a:prstGeom prst="roundRect">
            <a:avLst>
              <a:gd name="adj" fmla="val 3974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b="1" dirty="0">
                <a:solidFill>
                  <a:schemeClr val="tx1"/>
                </a:solidFill>
              </a:rPr>
              <a:t>Reflecting</a:t>
            </a:r>
            <a:endParaRPr kumimoji="1" lang="zh-CN" alt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1816100" y="4165600"/>
            <a:ext cx="6794500" cy="495300"/>
          </a:xfrm>
          <a:prstGeom prst="roundRect">
            <a:avLst>
              <a:gd name="adj" fmla="val 3974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b="1" dirty="0">
                <a:solidFill>
                  <a:schemeClr val="tx1"/>
                </a:solidFill>
              </a:rPr>
              <a:t>Outlining</a:t>
            </a:r>
            <a:r>
              <a:rPr kumimoji="1" lang="zh-CN" altLang="en-US" sz="2800" b="1" dirty="0">
                <a:solidFill>
                  <a:schemeClr val="tx1"/>
                </a:solidFill>
              </a:rPr>
              <a:t> </a:t>
            </a:r>
            <a:r>
              <a:rPr kumimoji="1" lang="en-US" altLang="zh-CN" sz="2800" b="1" dirty="0">
                <a:solidFill>
                  <a:schemeClr val="tx1"/>
                </a:solidFill>
              </a:rPr>
              <a:t>and</a:t>
            </a:r>
            <a:r>
              <a:rPr kumimoji="1" lang="zh-CN" altLang="en-US" sz="2800" b="1" dirty="0">
                <a:solidFill>
                  <a:schemeClr val="tx1"/>
                </a:solidFill>
              </a:rPr>
              <a:t> </a:t>
            </a:r>
            <a:r>
              <a:rPr kumimoji="1" lang="en-US" altLang="zh-CN" sz="2800" b="1" dirty="0">
                <a:solidFill>
                  <a:schemeClr val="tx1"/>
                </a:solidFill>
              </a:rPr>
              <a:t>Summarizing</a:t>
            </a:r>
            <a:r>
              <a:rPr kumimoji="1" lang="zh-CN" altLang="en-US" sz="28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1778000" y="4813300"/>
            <a:ext cx="6794500" cy="495300"/>
          </a:xfrm>
          <a:prstGeom prst="roundRect">
            <a:avLst>
              <a:gd name="adj" fmla="val 3974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b="1" dirty="0">
                <a:solidFill>
                  <a:schemeClr val="tx1"/>
                </a:solidFill>
              </a:rPr>
              <a:t>Evaluating</a:t>
            </a:r>
            <a:endParaRPr kumimoji="1" lang="zh-CN" altLang="en-US" sz="2800" b="1" dirty="0">
              <a:solidFill>
                <a:schemeClr val="tx1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1816100" y="5448300"/>
            <a:ext cx="6794500" cy="495300"/>
          </a:xfrm>
          <a:prstGeom prst="roundRect">
            <a:avLst>
              <a:gd name="adj" fmla="val 3974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b="1" dirty="0">
                <a:solidFill>
                  <a:schemeClr val="tx1"/>
                </a:solidFill>
              </a:rPr>
              <a:t>Comparing</a:t>
            </a:r>
            <a:r>
              <a:rPr kumimoji="1" lang="en-US" altLang="zh-CN" sz="2800" b="1" dirty="0" smtClean="0"/>
              <a:t>  </a:t>
            </a:r>
            <a:r>
              <a:rPr kumimoji="1" lang="en-US" altLang="zh-CN" sz="2800" b="1" dirty="0">
                <a:solidFill>
                  <a:schemeClr val="tx1"/>
                </a:solidFill>
              </a:rPr>
              <a:t>and</a:t>
            </a:r>
            <a:r>
              <a:rPr kumimoji="1" lang="en-US" altLang="zh-CN" sz="2800" b="1" dirty="0" smtClean="0"/>
              <a:t> </a:t>
            </a:r>
            <a:r>
              <a:rPr kumimoji="1" lang="en-US" altLang="zh-CN" sz="2800" b="1" dirty="0">
                <a:solidFill>
                  <a:schemeClr val="tx1"/>
                </a:solidFill>
              </a:rPr>
              <a:t>Contrasting</a:t>
            </a:r>
            <a:endParaRPr kumimoji="1" lang="zh-CN" alt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103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" y="0"/>
            <a:ext cx="8904928" cy="2400300"/>
          </a:xfrm>
        </p:spPr>
        <p:txBody>
          <a:bodyPr/>
          <a:lstStyle/>
          <a:p>
            <a:r>
              <a:rPr lang="en-US" altLang="zh-CN" sz="4800" b="1" dirty="0" smtClean="0"/>
              <a:t>                   </a:t>
            </a:r>
            <a:r>
              <a:rPr lang="en-US" altLang="zh-CN" sz="4400" b="1" dirty="0" smtClean="0">
                <a:solidFill>
                  <a:srgbClr val="FF0000"/>
                </a:solidFill>
              </a:rPr>
              <a:t>1</a:t>
            </a:r>
            <a:r>
              <a:rPr lang="en-US" altLang="zh-CN" sz="4400" b="1" dirty="0">
                <a:solidFill>
                  <a:srgbClr val="FF0000"/>
                </a:solidFill>
              </a:rPr>
              <a:t>.  </a:t>
            </a:r>
            <a:r>
              <a:rPr lang="en-US" altLang="zh-CN" sz="4400" b="1" dirty="0" smtClean="0">
                <a:solidFill>
                  <a:srgbClr val="FF0000"/>
                </a:solidFill>
              </a:rPr>
              <a:t>Previewing</a:t>
            </a:r>
            <a:r>
              <a:rPr lang="en-US" altLang="zh-CN" dirty="0"/>
              <a:t> </a:t>
            </a:r>
            <a:endParaRPr lang="zh-CN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01753" y="2732616"/>
            <a:ext cx="5070746" cy="3630083"/>
          </a:xfrm>
        </p:spPr>
        <p:txBody>
          <a:bodyPr>
            <a:normAutofit/>
          </a:bodyPr>
          <a:lstStyle/>
          <a:p>
            <a:r>
              <a:rPr lang="en-US" altLang="zh-CN" sz="3200" b="1" i="1" dirty="0"/>
              <a:t>Learning about a text before really reading it</a:t>
            </a:r>
            <a:r>
              <a:rPr lang="en-US" altLang="zh-CN" sz="3200" b="1" i="1" dirty="0" smtClean="0"/>
              <a:t>.</a:t>
            </a:r>
          </a:p>
          <a:p>
            <a:r>
              <a:rPr kumimoji="1" lang="en-US" altLang="zh-CN" sz="3200" b="1" i="1" dirty="0" smtClean="0"/>
              <a:t>Enable</a:t>
            </a:r>
            <a:r>
              <a:rPr kumimoji="1" lang="zh-CN" altLang="en-US" sz="3200" b="1" i="1" dirty="0" smtClean="0"/>
              <a:t> </a:t>
            </a:r>
            <a:r>
              <a:rPr kumimoji="1" lang="en-US" altLang="zh-CN" sz="3200" b="1" i="1" dirty="0" smtClean="0"/>
              <a:t>to</a:t>
            </a:r>
            <a:r>
              <a:rPr kumimoji="1" lang="zh-CN" altLang="en-US" sz="3200" b="1" i="1" dirty="0" smtClean="0"/>
              <a:t> </a:t>
            </a:r>
            <a:r>
              <a:rPr kumimoji="1" lang="en-US" altLang="zh-CN" sz="3200" b="1" i="1" dirty="0" smtClean="0"/>
              <a:t>get</a:t>
            </a:r>
            <a:r>
              <a:rPr kumimoji="1" lang="zh-CN" altLang="en-US" sz="3200" b="1" i="1" dirty="0" smtClean="0"/>
              <a:t> </a:t>
            </a:r>
            <a:r>
              <a:rPr kumimoji="1" lang="en-US" altLang="zh-CN" sz="3200" b="1" i="1" dirty="0" smtClean="0"/>
              <a:t>a</a:t>
            </a:r>
            <a:r>
              <a:rPr kumimoji="1" lang="zh-CN" altLang="en-US" sz="3200" b="1" i="1" dirty="0" smtClean="0"/>
              <a:t> </a:t>
            </a:r>
            <a:r>
              <a:rPr kumimoji="1" lang="en-US" altLang="zh-CN" sz="3200" b="1" i="1" dirty="0" smtClean="0"/>
              <a:t>sense</a:t>
            </a:r>
            <a:r>
              <a:rPr kumimoji="1" lang="zh-CN" altLang="en-US" sz="3200" b="1" i="1" dirty="0" smtClean="0"/>
              <a:t> </a:t>
            </a:r>
            <a:r>
              <a:rPr kumimoji="1" lang="en-US" altLang="zh-CN" sz="3200" b="1" i="1" dirty="0" smtClean="0"/>
              <a:t>of</a:t>
            </a:r>
            <a:r>
              <a:rPr kumimoji="1" lang="zh-CN" altLang="en-US" sz="3200" b="1" i="1" dirty="0" smtClean="0"/>
              <a:t> </a:t>
            </a:r>
            <a:r>
              <a:rPr kumimoji="1" lang="en-US" altLang="zh-CN" sz="3200" b="1" i="1" dirty="0" smtClean="0"/>
              <a:t>what</a:t>
            </a:r>
            <a:r>
              <a:rPr kumimoji="1" lang="zh-CN" altLang="en-US" sz="3200" b="1" i="1" dirty="0" smtClean="0"/>
              <a:t> </a:t>
            </a:r>
            <a:r>
              <a:rPr kumimoji="1" lang="en-US" altLang="zh-CN" sz="3200" b="1" i="1" dirty="0" smtClean="0"/>
              <a:t>the</a:t>
            </a:r>
            <a:r>
              <a:rPr kumimoji="1" lang="zh-CN" altLang="en-US" sz="3200" b="1" i="1" dirty="0" smtClean="0"/>
              <a:t> </a:t>
            </a:r>
            <a:r>
              <a:rPr kumimoji="1" lang="en-US" altLang="zh-CN" sz="3200" b="1" i="1" dirty="0" smtClean="0"/>
              <a:t>text</a:t>
            </a:r>
            <a:r>
              <a:rPr kumimoji="1" lang="zh-CN" altLang="en-US" sz="3200" b="1" i="1" dirty="0" smtClean="0"/>
              <a:t> </a:t>
            </a:r>
            <a:r>
              <a:rPr kumimoji="1" lang="en-US" altLang="zh-CN" sz="3200" b="1" i="1" dirty="0" smtClean="0"/>
              <a:t>is</a:t>
            </a:r>
            <a:r>
              <a:rPr kumimoji="1" lang="zh-CN" altLang="en-US" sz="3200" b="1" i="1" dirty="0" smtClean="0"/>
              <a:t> </a:t>
            </a:r>
            <a:r>
              <a:rPr kumimoji="1" lang="en-US" altLang="zh-CN" sz="3200" b="1" i="1" dirty="0" smtClean="0"/>
              <a:t>about,</a:t>
            </a:r>
            <a:r>
              <a:rPr kumimoji="1" lang="zh-CN" altLang="en-US" sz="3200" b="1" i="1" dirty="0" smtClean="0"/>
              <a:t> </a:t>
            </a:r>
            <a:r>
              <a:rPr kumimoji="1" lang="en-US" altLang="zh-CN" sz="3200" b="1" i="1" dirty="0" smtClean="0"/>
              <a:t>what</a:t>
            </a:r>
            <a:r>
              <a:rPr kumimoji="1" lang="zh-CN" altLang="en-US" sz="3200" b="1" i="1" dirty="0" smtClean="0"/>
              <a:t> </a:t>
            </a:r>
            <a:r>
              <a:rPr kumimoji="1" lang="en-US" altLang="zh-CN" sz="3200" b="1" i="1" dirty="0" smtClean="0"/>
              <a:t>it</a:t>
            </a:r>
            <a:r>
              <a:rPr kumimoji="1" lang="zh-CN" altLang="en-US" sz="3200" b="1" i="1" dirty="0" smtClean="0"/>
              <a:t> </a:t>
            </a:r>
            <a:r>
              <a:rPr kumimoji="1" lang="en-US" altLang="zh-CN" sz="3200" b="1" i="1" dirty="0" smtClean="0"/>
              <a:t>is</a:t>
            </a:r>
            <a:r>
              <a:rPr kumimoji="1" lang="zh-CN" altLang="en-US" sz="3200" b="1" i="1" dirty="0" smtClean="0"/>
              <a:t> </a:t>
            </a:r>
            <a:r>
              <a:rPr kumimoji="1" lang="en-US" altLang="zh-CN" sz="3200" b="1" i="1" dirty="0" smtClean="0"/>
              <a:t>organized.</a:t>
            </a:r>
            <a:endParaRPr kumimoji="1" lang="zh-CN" altLang="en-US" sz="3200" b="1" dirty="0"/>
          </a:p>
        </p:txBody>
      </p:sp>
      <p:pic>
        <p:nvPicPr>
          <p:cNvPr id="5" name="图片 4" descr="dv74005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2732617"/>
            <a:ext cx="2501900" cy="298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831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5925" y="1456765"/>
            <a:ext cx="8308975" cy="943535"/>
          </a:xfrm>
        </p:spPr>
        <p:txBody>
          <a:bodyPr/>
          <a:lstStyle/>
          <a:p>
            <a:r>
              <a:rPr lang="en-US" altLang="zh-CN" sz="4400" b="1" dirty="0" smtClean="0">
                <a:solidFill>
                  <a:srgbClr val="FF0000"/>
                </a:solidFill>
              </a:rPr>
              <a:t>               2</a:t>
            </a:r>
            <a:r>
              <a:rPr lang="en-US" altLang="zh-CN" sz="4400" b="1" dirty="0">
                <a:solidFill>
                  <a:srgbClr val="FF0000"/>
                </a:solidFill>
              </a:rPr>
              <a:t>.  Contextualizing</a:t>
            </a:r>
            <a:r>
              <a:rPr lang="zh-CN" altLang="zh-CN" sz="4400" dirty="0">
                <a:solidFill>
                  <a:srgbClr val="FF0000"/>
                </a:solidFill>
              </a:rPr>
              <a:t> </a:t>
            </a:r>
            <a:endParaRPr kumimoji="1" lang="zh-CN" altLang="en-US" sz="4400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63800" y="2946400"/>
            <a:ext cx="6438900" cy="2870200"/>
          </a:xfrm>
        </p:spPr>
        <p:txBody>
          <a:bodyPr>
            <a:normAutofit/>
          </a:bodyPr>
          <a:lstStyle/>
          <a:p>
            <a:r>
              <a:rPr lang="en-US" altLang="zh-CN" sz="3200" b="1" i="1" dirty="0"/>
              <a:t>Placing a text in its historical, biographical, and cultural contexts.</a:t>
            </a:r>
            <a:r>
              <a:rPr lang="zh-CN" altLang="zh-CN" sz="3200" b="1" dirty="0"/>
              <a:t> </a:t>
            </a:r>
            <a:endParaRPr lang="en-US" altLang="zh-CN" sz="3200" b="1" dirty="0" smtClean="0"/>
          </a:p>
          <a:p>
            <a:r>
              <a:rPr kumimoji="1" lang="en-US" altLang="zh-CN" sz="3200" b="1" dirty="0" smtClean="0"/>
              <a:t>Help</a:t>
            </a:r>
            <a:r>
              <a:rPr kumimoji="1" lang="zh-CN" altLang="en-US" sz="3200" b="1" dirty="0" smtClean="0"/>
              <a:t> </a:t>
            </a:r>
            <a:r>
              <a:rPr kumimoji="1" lang="en-US" altLang="zh-CN" sz="3200" b="1" dirty="0" smtClean="0"/>
              <a:t>to</a:t>
            </a:r>
            <a:r>
              <a:rPr kumimoji="1" lang="zh-CN" altLang="en-US" sz="3200" b="1" dirty="0" smtClean="0"/>
              <a:t> </a:t>
            </a:r>
            <a:r>
              <a:rPr kumimoji="1" lang="en-US" altLang="zh-CN" sz="3200" b="1" dirty="0" smtClean="0"/>
              <a:t>recognized</a:t>
            </a:r>
            <a:r>
              <a:rPr kumimoji="1" lang="zh-CN" altLang="en-US" sz="3200" b="1" dirty="0" smtClean="0"/>
              <a:t> </a:t>
            </a:r>
            <a:r>
              <a:rPr kumimoji="1" lang="en-US" altLang="zh-CN" sz="3200" b="1" dirty="0" smtClean="0"/>
              <a:t>the</a:t>
            </a:r>
            <a:r>
              <a:rPr kumimoji="1" lang="zh-CN" altLang="en-US" sz="3200" b="1" dirty="0" smtClean="0"/>
              <a:t> </a:t>
            </a:r>
            <a:r>
              <a:rPr kumimoji="1" lang="en-US" altLang="zh-CN" sz="3200" b="1" dirty="0" smtClean="0"/>
              <a:t>differences</a:t>
            </a:r>
            <a:r>
              <a:rPr kumimoji="1" lang="zh-CN" altLang="en-US" sz="3200" b="1" dirty="0" smtClean="0"/>
              <a:t> </a:t>
            </a:r>
            <a:r>
              <a:rPr kumimoji="1" lang="en-US" altLang="zh-CN" sz="3200" b="1" dirty="0" smtClean="0"/>
              <a:t>between</a:t>
            </a:r>
            <a:r>
              <a:rPr kumimoji="1" lang="zh-CN" altLang="en-US" sz="3200" b="1" dirty="0" smtClean="0"/>
              <a:t> </a:t>
            </a:r>
            <a:r>
              <a:rPr kumimoji="1" lang="en-US" altLang="zh-CN" sz="3200" b="1" dirty="0" smtClean="0"/>
              <a:t>your</a:t>
            </a:r>
            <a:r>
              <a:rPr kumimoji="1" lang="zh-CN" altLang="en-US" sz="3200" b="1" dirty="0" smtClean="0"/>
              <a:t> </a:t>
            </a:r>
            <a:r>
              <a:rPr kumimoji="1" lang="en-US" altLang="zh-CN" sz="3200" b="1" dirty="0" smtClean="0"/>
              <a:t>contemporary</a:t>
            </a:r>
            <a:r>
              <a:rPr kumimoji="1" lang="zh-CN" altLang="en-US" sz="3200" b="1" dirty="0" smtClean="0"/>
              <a:t> </a:t>
            </a:r>
            <a:r>
              <a:rPr kumimoji="1" lang="en-US" altLang="zh-CN" sz="3200" b="1" dirty="0" smtClean="0"/>
              <a:t>values</a:t>
            </a:r>
            <a:r>
              <a:rPr kumimoji="1" lang="zh-CN" altLang="en-US" sz="3200" b="1" dirty="0" smtClean="0"/>
              <a:t> </a:t>
            </a:r>
            <a:r>
              <a:rPr kumimoji="1" lang="en-US" altLang="zh-CN" sz="3200" b="1" dirty="0" smtClean="0"/>
              <a:t>and</a:t>
            </a:r>
            <a:r>
              <a:rPr kumimoji="1" lang="zh-CN" altLang="en-US" sz="3200" b="1" dirty="0" smtClean="0"/>
              <a:t> </a:t>
            </a:r>
            <a:r>
              <a:rPr kumimoji="1" lang="en-US" altLang="zh-CN" sz="3200" b="1" dirty="0" smtClean="0"/>
              <a:t>attitude.</a:t>
            </a:r>
            <a:endParaRPr kumimoji="1" lang="zh-CN" altLang="en-US" sz="3200" b="1" dirty="0"/>
          </a:p>
        </p:txBody>
      </p:sp>
      <p:pic>
        <p:nvPicPr>
          <p:cNvPr id="4" name="图片 3" descr="contextualizing-language-4-6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25" y="2743200"/>
            <a:ext cx="1933576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383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1500" y="1104900"/>
            <a:ext cx="8001000" cy="1358900"/>
          </a:xfrm>
        </p:spPr>
        <p:txBody>
          <a:bodyPr/>
          <a:lstStyle/>
          <a:p>
            <a:r>
              <a:rPr lang="en-US" altLang="zh-CN" sz="4000" b="1" dirty="0" smtClean="0"/>
              <a:t/>
            </a:r>
            <a:br>
              <a:rPr lang="en-US" altLang="zh-CN" sz="4000" b="1" dirty="0" smtClean="0"/>
            </a:br>
            <a:r>
              <a:rPr lang="en-US" altLang="zh-CN" sz="4000" b="1" dirty="0"/>
              <a:t/>
            </a:r>
            <a:br>
              <a:rPr lang="en-US" altLang="zh-CN" sz="4000" b="1" dirty="0"/>
            </a:br>
            <a:r>
              <a:rPr lang="en-US" altLang="zh-CN" sz="4000" b="1" dirty="0" smtClean="0"/>
              <a:t>                   </a:t>
            </a:r>
            <a:r>
              <a:rPr lang="en-US" altLang="zh-CN" sz="4400" b="1" dirty="0" smtClean="0">
                <a:solidFill>
                  <a:srgbClr val="FF0000"/>
                </a:solidFill>
              </a:rPr>
              <a:t>3</a:t>
            </a:r>
            <a:r>
              <a:rPr lang="en-US" altLang="zh-CN" sz="4400" b="1" dirty="0">
                <a:solidFill>
                  <a:srgbClr val="FF0000"/>
                </a:solidFill>
              </a:rPr>
              <a:t>.  </a:t>
            </a:r>
            <a:r>
              <a:rPr lang="en-US" altLang="zh-CN" sz="4400" b="1" dirty="0" smtClean="0">
                <a:solidFill>
                  <a:srgbClr val="FF0000"/>
                </a:solidFill>
              </a:rPr>
              <a:t>Questioning</a:t>
            </a:r>
            <a:endParaRPr kumimoji="1" lang="zh-CN" altLang="en-US" sz="4400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51200" y="2743200"/>
            <a:ext cx="5181600" cy="3276600"/>
          </a:xfrm>
        </p:spPr>
        <p:txBody>
          <a:bodyPr/>
          <a:lstStyle/>
          <a:p>
            <a:r>
              <a:rPr lang="en-US" altLang="zh-CN" sz="3200" b="1" i="1" dirty="0"/>
              <a:t>Asking questions about the </a:t>
            </a:r>
            <a:r>
              <a:rPr lang="en-US" altLang="zh-CN" sz="3200" b="1" i="1" dirty="0" smtClean="0"/>
              <a:t>content or the author.</a:t>
            </a:r>
          </a:p>
          <a:p>
            <a:r>
              <a:rPr lang="en-US" altLang="zh-CN" sz="3200" b="1" i="1" dirty="0" smtClean="0"/>
              <a:t>Help</a:t>
            </a:r>
            <a:r>
              <a:rPr lang="zh-CN" altLang="en-US" sz="3200" b="1" i="1" dirty="0" smtClean="0"/>
              <a:t> </a:t>
            </a:r>
            <a:r>
              <a:rPr lang="en-US" altLang="zh-CN" sz="3200" b="1" i="1" dirty="0" smtClean="0"/>
              <a:t>to</a:t>
            </a:r>
            <a:r>
              <a:rPr lang="zh-CN" altLang="en-US" sz="3200" b="1" i="1" dirty="0" smtClean="0"/>
              <a:t> </a:t>
            </a:r>
            <a:r>
              <a:rPr lang="en-US" altLang="zh-CN" sz="3200" b="1" i="1" dirty="0" smtClean="0"/>
              <a:t>understand</a:t>
            </a:r>
            <a:r>
              <a:rPr lang="zh-CN" altLang="en-US" sz="3200" b="1" i="1" dirty="0" smtClean="0"/>
              <a:t> </a:t>
            </a:r>
            <a:r>
              <a:rPr lang="en-US" altLang="zh-CN" sz="3200" b="1" i="1" dirty="0" smtClean="0"/>
              <a:t>and</a:t>
            </a:r>
            <a:r>
              <a:rPr lang="zh-CN" altLang="en-US" sz="3200" b="1" i="1" dirty="0" smtClean="0"/>
              <a:t> </a:t>
            </a:r>
            <a:r>
              <a:rPr lang="en-US" altLang="zh-CN" sz="3200" b="1" i="1" dirty="0" smtClean="0"/>
              <a:t>remember</a:t>
            </a:r>
            <a:r>
              <a:rPr lang="zh-CN" altLang="en-US" sz="3200" b="1" i="1" dirty="0" smtClean="0"/>
              <a:t> </a:t>
            </a:r>
            <a:r>
              <a:rPr lang="en-US" altLang="zh-CN" sz="3200" b="1" i="1" dirty="0" smtClean="0"/>
              <a:t>the</a:t>
            </a:r>
            <a:r>
              <a:rPr lang="zh-CN" altLang="en-US" sz="3200" b="1" i="1" dirty="0" smtClean="0"/>
              <a:t> </a:t>
            </a:r>
            <a:r>
              <a:rPr lang="en-US" altLang="zh-CN" sz="3200" b="1" i="1" dirty="0" smtClean="0"/>
              <a:t>text.</a:t>
            </a:r>
            <a:endParaRPr lang="zh-CN" altLang="zh-CN" sz="3200" b="1" dirty="0"/>
          </a:p>
          <a:p>
            <a:pPr marL="0" indent="0">
              <a:buNone/>
            </a:pPr>
            <a:endParaRPr kumimoji="1" lang="zh-CN" altLang="en-US" dirty="0"/>
          </a:p>
        </p:txBody>
      </p:sp>
      <p:pic>
        <p:nvPicPr>
          <p:cNvPr id="4" name="图片 3" descr="IMG_899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2844800"/>
            <a:ext cx="2209800" cy="242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900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7705" y="0"/>
            <a:ext cx="8874328" cy="2298700"/>
          </a:xfrm>
        </p:spPr>
        <p:txBody>
          <a:bodyPr/>
          <a:lstStyle/>
          <a:p>
            <a:r>
              <a:rPr lang="en-US" altLang="zh-CN" sz="4400" b="1" dirty="0" smtClean="0">
                <a:solidFill>
                  <a:srgbClr val="FF0000"/>
                </a:solidFill>
              </a:rPr>
              <a:t>                     4</a:t>
            </a:r>
            <a:r>
              <a:rPr lang="en-US" altLang="zh-CN" sz="4400" b="1" dirty="0">
                <a:solidFill>
                  <a:srgbClr val="FF0000"/>
                </a:solidFill>
              </a:rPr>
              <a:t>.  </a:t>
            </a:r>
            <a:r>
              <a:rPr lang="en-US" altLang="zh-CN" sz="4400" b="1" dirty="0" smtClean="0">
                <a:solidFill>
                  <a:srgbClr val="FF0000"/>
                </a:solidFill>
              </a:rPr>
              <a:t>Reflecting</a:t>
            </a:r>
            <a:endParaRPr kumimoji="1" lang="zh-CN" altLang="en-US" sz="4400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22600" y="3048000"/>
            <a:ext cx="5549899" cy="2971799"/>
          </a:xfrm>
        </p:spPr>
        <p:txBody>
          <a:bodyPr>
            <a:normAutofit/>
          </a:bodyPr>
          <a:lstStyle/>
          <a:p>
            <a:r>
              <a:rPr lang="en-US" altLang="zh-CN" sz="3200" b="1" i="1" dirty="0"/>
              <a:t>Examining your personal responses</a:t>
            </a:r>
            <a:r>
              <a:rPr lang="zh-CN" altLang="zh-CN" sz="3200" b="1" dirty="0"/>
              <a:t> </a:t>
            </a:r>
            <a:endParaRPr lang="en-US" altLang="zh-CN" sz="3200" b="1" dirty="0" smtClean="0"/>
          </a:p>
          <a:p>
            <a:r>
              <a:rPr kumimoji="1" lang="en-US" altLang="zh-CN" sz="3200" b="1" dirty="0" smtClean="0"/>
              <a:t>Help to challenge to your beliefs and values.</a:t>
            </a:r>
            <a:endParaRPr kumimoji="1" lang="zh-CN" altLang="en-US" sz="3200" b="1" dirty="0"/>
          </a:p>
        </p:txBody>
      </p:sp>
      <p:pic>
        <p:nvPicPr>
          <p:cNvPr id="4" name="图片 3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3048000"/>
            <a:ext cx="19431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443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8758" y="1226853"/>
            <a:ext cx="7756142" cy="1097710"/>
          </a:xfrm>
        </p:spPr>
        <p:txBody>
          <a:bodyPr/>
          <a:lstStyle/>
          <a:p>
            <a:r>
              <a:rPr kumimoji="1" lang="en-US" altLang="zh-CN" sz="4800" dirty="0" smtClean="0"/>
              <a:t>            </a:t>
            </a:r>
            <a:r>
              <a:rPr kumimoji="1" lang="en-US" altLang="zh-CN" sz="4800" b="1" dirty="0" smtClean="0">
                <a:solidFill>
                  <a:srgbClr val="FF0000"/>
                </a:solidFill>
              </a:rPr>
              <a:t>Overall Goal</a:t>
            </a:r>
            <a:endParaRPr kumimoji="1" lang="zh-CN" alt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111500" y="3400750"/>
            <a:ext cx="5613399" cy="2847649"/>
          </a:xfrm>
        </p:spPr>
        <p:txBody>
          <a:bodyPr>
            <a:normAutofit/>
          </a:bodyPr>
          <a:lstStyle/>
          <a:p>
            <a:r>
              <a:rPr kumimoji="1" lang="en-US" altLang="zh-CN" sz="2800" b="1" dirty="0" smtClean="0"/>
              <a:t>Develop critical thinking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through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critical reading </a:t>
            </a:r>
            <a:endParaRPr kumimoji="1" lang="zh-CN" altLang="en-US" sz="2800" b="1" dirty="0"/>
          </a:p>
        </p:txBody>
      </p:sp>
      <p:pic>
        <p:nvPicPr>
          <p:cNvPr id="4" name="图片 3" descr="Photo-Focus-on-Goal-Sett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52" y="2927228"/>
            <a:ext cx="2045155" cy="221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698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3607" y="153951"/>
            <a:ext cx="8960393" cy="2284450"/>
          </a:xfrm>
        </p:spPr>
        <p:txBody>
          <a:bodyPr/>
          <a:lstStyle/>
          <a:p>
            <a:r>
              <a:rPr lang="zh-CN" altLang="en-US" sz="4400" b="1" dirty="0" smtClean="0">
                <a:solidFill>
                  <a:srgbClr val="FF0000"/>
                </a:solidFill>
              </a:rPr>
              <a:t>   </a:t>
            </a:r>
            <a:r>
              <a:rPr lang="en-US" altLang="zh-CN" sz="4400" b="1" dirty="0" smtClean="0">
                <a:solidFill>
                  <a:srgbClr val="FF0000"/>
                </a:solidFill>
              </a:rPr>
              <a:t>5</a:t>
            </a:r>
            <a:r>
              <a:rPr lang="en-US" altLang="zh-CN" sz="4400" b="1" dirty="0">
                <a:solidFill>
                  <a:srgbClr val="FF0000"/>
                </a:solidFill>
              </a:rPr>
              <a:t>.  Outlining and </a:t>
            </a:r>
            <a:r>
              <a:rPr lang="en-US" altLang="zh-CN" sz="4400" b="1" dirty="0" smtClean="0">
                <a:solidFill>
                  <a:srgbClr val="FF0000"/>
                </a:solidFill>
              </a:rPr>
              <a:t>summarizing</a:t>
            </a:r>
            <a:endParaRPr kumimoji="1" lang="zh-CN" altLang="en-US" sz="4400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984500" y="2679700"/>
            <a:ext cx="5981700" cy="3340099"/>
          </a:xfrm>
        </p:spPr>
        <p:txBody>
          <a:bodyPr>
            <a:normAutofit fontScale="92500"/>
          </a:bodyPr>
          <a:lstStyle/>
          <a:p>
            <a:r>
              <a:rPr lang="en-US" altLang="zh-CN" sz="3200" b="1" i="1" dirty="0"/>
              <a:t>Identifying the main ideas and restating them in your own </a:t>
            </a:r>
            <a:r>
              <a:rPr lang="en-US" altLang="zh-CN" sz="3200" b="1" i="1" dirty="0" smtClean="0"/>
              <a:t>words</a:t>
            </a:r>
            <a:r>
              <a:rPr lang="zh-CN" altLang="zh-CN" sz="3200" b="1" dirty="0" smtClean="0"/>
              <a:t>.</a:t>
            </a:r>
            <a:endParaRPr lang="en-US" altLang="zh-CN" sz="3200" b="1" dirty="0" smtClean="0"/>
          </a:p>
          <a:p>
            <a:r>
              <a:rPr lang="en-US" altLang="zh-CN" sz="3200" b="1" dirty="0" smtClean="0"/>
              <a:t>Help</a:t>
            </a:r>
            <a:r>
              <a:rPr lang="zh-CN" altLang="en-US" sz="3200" b="1" dirty="0" smtClean="0"/>
              <a:t> </a:t>
            </a:r>
            <a:r>
              <a:rPr lang="en-US" altLang="zh-CN" sz="3200" b="1" dirty="0" smtClean="0"/>
              <a:t>to</a:t>
            </a:r>
            <a:r>
              <a:rPr lang="zh-CN" altLang="en-US" sz="3200" b="1" dirty="0" smtClean="0"/>
              <a:t> </a:t>
            </a:r>
            <a:r>
              <a:rPr lang="en-US" altLang="zh-CN" sz="3200" b="1" dirty="0" smtClean="0"/>
              <a:t>reveals</a:t>
            </a:r>
            <a:r>
              <a:rPr lang="zh-CN" altLang="en-US" sz="3200" b="1" dirty="0" smtClean="0"/>
              <a:t> </a:t>
            </a:r>
            <a:r>
              <a:rPr lang="en-US" altLang="zh-CN" sz="3200" b="1" dirty="0" smtClean="0"/>
              <a:t>the</a:t>
            </a:r>
            <a:r>
              <a:rPr lang="zh-CN" altLang="en-US" sz="3200" b="1" dirty="0" smtClean="0"/>
              <a:t> </a:t>
            </a:r>
            <a:r>
              <a:rPr lang="en-US" altLang="zh-CN" sz="3200" b="1" dirty="0" smtClean="0"/>
              <a:t>basic</a:t>
            </a:r>
            <a:r>
              <a:rPr lang="zh-CN" altLang="en-US" sz="3200" b="1" dirty="0" smtClean="0"/>
              <a:t> </a:t>
            </a:r>
            <a:r>
              <a:rPr lang="en-US" altLang="zh-CN" sz="3200" b="1" dirty="0" smtClean="0"/>
              <a:t>structure</a:t>
            </a:r>
            <a:r>
              <a:rPr lang="zh-CN" altLang="en-US" sz="3200" b="1" dirty="0" smtClean="0"/>
              <a:t> </a:t>
            </a:r>
            <a:r>
              <a:rPr lang="en-US" altLang="zh-CN" sz="3200" b="1" dirty="0" smtClean="0"/>
              <a:t>of</a:t>
            </a:r>
            <a:r>
              <a:rPr lang="zh-CN" altLang="en-US" sz="3200" b="1" dirty="0" smtClean="0"/>
              <a:t> </a:t>
            </a:r>
            <a:r>
              <a:rPr lang="en-US" altLang="zh-CN" sz="3200" b="1" dirty="0" smtClean="0"/>
              <a:t>the</a:t>
            </a:r>
            <a:r>
              <a:rPr lang="zh-CN" altLang="en-US" sz="3200" b="1" dirty="0" smtClean="0"/>
              <a:t> </a:t>
            </a:r>
            <a:r>
              <a:rPr lang="en-US" altLang="zh-CN" sz="3200" b="1" dirty="0" smtClean="0"/>
              <a:t>text</a:t>
            </a:r>
            <a:r>
              <a:rPr lang="zh-CN" altLang="en-US" sz="3200" b="1" dirty="0" smtClean="0"/>
              <a:t> </a:t>
            </a:r>
            <a:r>
              <a:rPr lang="en-US" altLang="zh-CN" sz="3200" b="1" dirty="0" smtClean="0"/>
              <a:t>and</a:t>
            </a:r>
            <a:r>
              <a:rPr lang="zh-CN" altLang="en-US" sz="3200" b="1" dirty="0" smtClean="0"/>
              <a:t> </a:t>
            </a:r>
            <a:r>
              <a:rPr lang="en-US" altLang="zh-CN" sz="3200" b="1" i="1" dirty="0" smtClean="0"/>
              <a:t>synopsizes </a:t>
            </a:r>
            <a:r>
              <a:rPr lang="en-US" altLang="zh-CN" sz="3200" b="1" i="1" dirty="0"/>
              <a:t>a selection's main argument in </a:t>
            </a:r>
            <a:r>
              <a:rPr lang="en-US" altLang="zh-CN" sz="3200" b="1" i="1" dirty="0" smtClean="0"/>
              <a:t>brief.</a:t>
            </a:r>
            <a:endParaRPr lang="en-US" altLang="zh-CN" sz="3200" b="1" i="1" dirty="0"/>
          </a:p>
          <a:p>
            <a:endParaRPr kumimoji="1" lang="zh-CN" altLang="en-US" sz="3200" dirty="0"/>
          </a:p>
        </p:txBody>
      </p:sp>
      <p:pic>
        <p:nvPicPr>
          <p:cNvPr id="4" name="图片 3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2844800"/>
            <a:ext cx="2349499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649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1500" y="1231900"/>
            <a:ext cx="8001000" cy="1155700"/>
          </a:xfrm>
        </p:spPr>
        <p:txBody>
          <a:bodyPr/>
          <a:lstStyle/>
          <a:p>
            <a:r>
              <a:rPr lang="zh-CN" altLang="en-US" sz="4000" b="1" dirty="0" smtClean="0">
                <a:solidFill>
                  <a:srgbClr val="FF0000"/>
                </a:solidFill>
              </a:rPr>
              <a:t>         </a:t>
            </a:r>
            <a:r>
              <a:rPr lang="en-US" altLang="zh-CN" sz="4400" b="1" dirty="0" smtClean="0">
                <a:solidFill>
                  <a:srgbClr val="FF0000"/>
                </a:solidFill>
              </a:rPr>
              <a:t>6</a:t>
            </a:r>
            <a:r>
              <a:rPr lang="en-US" altLang="zh-CN" sz="4400" b="1" dirty="0">
                <a:solidFill>
                  <a:srgbClr val="FF0000"/>
                </a:solidFill>
              </a:rPr>
              <a:t>.  </a:t>
            </a:r>
            <a:r>
              <a:rPr lang="en-US" altLang="zh-CN" sz="4400" b="1" dirty="0" smtClean="0">
                <a:solidFill>
                  <a:srgbClr val="FF0000"/>
                </a:solidFill>
              </a:rPr>
              <a:t>Evaluating</a:t>
            </a:r>
            <a:endParaRPr kumimoji="1" lang="zh-CN" altLang="en-US" sz="4400" b="1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54400" y="2806700"/>
            <a:ext cx="5118100" cy="3213099"/>
          </a:xfrm>
        </p:spPr>
        <p:txBody>
          <a:bodyPr/>
          <a:lstStyle/>
          <a:p>
            <a:r>
              <a:rPr lang="en-US" altLang="zh-CN" sz="3200" b="1" i="1" dirty="0"/>
              <a:t>Testing the logic of a text as well as its credibility and emotional impact</a:t>
            </a:r>
            <a:r>
              <a:rPr lang="en-US" altLang="zh-CN" sz="3200" b="1" i="1" dirty="0" smtClean="0"/>
              <a:t>.</a:t>
            </a:r>
          </a:p>
          <a:p>
            <a:r>
              <a:rPr lang="en-US" altLang="zh-CN" sz="3200" b="1" i="1" dirty="0" smtClean="0"/>
              <a:t>Help</a:t>
            </a:r>
            <a:r>
              <a:rPr lang="zh-CN" altLang="en-US" sz="3200" b="1" i="1" dirty="0" smtClean="0"/>
              <a:t> </a:t>
            </a:r>
            <a:r>
              <a:rPr lang="en-US" altLang="zh-CN" sz="3200" b="1" i="1" dirty="0" smtClean="0"/>
              <a:t>to</a:t>
            </a:r>
            <a:r>
              <a:rPr lang="zh-CN" altLang="en-US" sz="3200" b="1" i="1" dirty="0" smtClean="0"/>
              <a:t> </a:t>
            </a:r>
            <a:r>
              <a:rPr lang="en-US" altLang="zh-CN" sz="3200" b="1" i="1" dirty="0"/>
              <a:t>r</a:t>
            </a:r>
            <a:r>
              <a:rPr lang="en-US" altLang="zh-CN" sz="3200" b="1" i="1" dirty="0" smtClean="0"/>
              <a:t>ecognize </a:t>
            </a:r>
            <a:r>
              <a:rPr lang="en-US" altLang="zh-CN" sz="3200" b="1" i="1" dirty="0"/>
              <a:t>every assertion as an argument </a:t>
            </a:r>
            <a:endParaRPr lang="zh-CN" altLang="zh-CN" sz="3200" b="1" i="1" dirty="0"/>
          </a:p>
          <a:p>
            <a:endParaRPr kumimoji="1" lang="zh-CN" altLang="en-US" dirty="0"/>
          </a:p>
        </p:txBody>
      </p:sp>
      <p:pic>
        <p:nvPicPr>
          <p:cNvPr id="4" name="图片 3" descr="evaluate-digestive-heal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3009900"/>
            <a:ext cx="24638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095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006" y="1079500"/>
            <a:ext cx="8990994" cy="1206500"/>
          </a:xfrm>
        </p:spPr>
        <p:txBody>
          <a:bodyPr/>
          <a:lstStyle/>
          <a:p>
            <a:r>
              <a:rPr lang="zh-CN" altLang="en-US" sz="4400" b="1" dirty="0" smtClean="0">
                <a:solidFill>
                  <a:srgbClr val="FF0000"/>
                </a:solidFill>
              </a:rPr>
              <a:t>   </a:t>
            </a:r>
            <a:r>
              <a:rPr lang="en-US" altLang="zh-CN" sz="4400" b="1" dirty="0" smtClean="0">
                <a:solidFill>
                  <a:srgbClr val="FF0000"/>
                </a:solidFill>
              </a:rPr>
              <a:t>7</a:t>
            </a:r>
            <a:r>
              <a:rPr lang="en-US" altLang="zh-CN" sz="4400" b="1" dirty="0">
                <a:solidFill>
                  <a:srgbClr val="FF0000"/>
                </a:solidFill>
              </a:rPr>
              <a:t>.  Comparing and </a:t>
            </a:r>
            <a:r>
              <a:rPr lang="en-US" altLang="zh-CN" sz="4400" b="1" dirty="0" smtClean="0">
                <a:solidFill>
                  <a:srgbClr val="FF0000"/>
                </a:solidFill>
              </a:rPr>
              <a:t>contrasting</a:t>
            </a:r>
            <a:endParaRPr kumimoji="1" lang="zh-CN" altLang="en-US" sz="4400" b="1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40101" y="2565400"/>
            <a:ext cx="5232400" cy="3284707"/>
          </a:xfrm>
        </p:spPr>
        <p:txBody>
          <a:bodyPr>
            <a:normAutofit/>
          </a:bodyPr>
          <a:lstStyle/>
          <a:p>
            <a:r>
              <a:rPr lang="en-US" altLang="zh-CN" sz="3200" b="1" i="1" dirty="0"/>
              <a:t>Exploring likenesses and differences between texts to understand them better</a:t>
            </a:r>
            <a:r>
              <a:rPr lang="en-US" altLang="zh-CN" sz="3200" b="1" i="1" dirty="0" smtClean="0"/>
              <a:t>.</a:t>
            </a:r>
          </a:p>
          <a:p>
            <a:r>
              <a:rPr lang="en-US" altLang="zh-CN" sz="3200" b="1" i="1" dirty="0" smtClean="0"/>
              <a:t>Help</a:t>
            </a:r>
            <a:r>
              <a:rPr lang="zh-CN" altLang="en-US" sz="3200" b="1" i="1" dirty="0" smtClean="0"/>
              <a:t> </a:t>
            </a:r>
            <a:r>
              <a:rPr lang="en-US" altLang="zh-CN" sz="3200" b="1" i="1" dirty="0" smtClean="0"/>
              <a:t>to</a:t>
            </a:r>
            <a:r>
              <a:rPr lang="zh-CN" altLang="en-US" sz="3200" b="1" i="1" dirty="0" smtClean="0"/>
              <a:t> </a:t>
            </a:r>
            <a:r>
              <a:rPr lang="en-US" altLang="zh-CN" sz="3200" b="1" i="1" dirty="0" smtClean="0"/>
              <a:t>recognize</a:t>
            </a:r>
            <a:r>
              <a:rPr lang="zh-CN" altLang="en-US" sz="3200" b="1" i="1" dirty="0" smtClean="0"/>
              <a:t> </a:t>
            </a:r>
            <a:r>
              <a:rPr lang="en-US" altLang="zh-CN" sz="3200" b="1" i="1" dirty="0" smtClean="0"/>
              <a:t>the</a:t>
            </a:r>
            <a:r>
              <a:rPr lang="zh-CN" altLang="en-US" sz="3200" b="1" i="1" dirty="0" smtClean="0"/>
              <a:t> </a:t>
            </a:r>
            <a:r>
              <a:rPr lang="en-US" altLang="zh-CN" sz="3200" b="1" i="1" dirty="0" smtClean="0"/>
              <a:t>similarity</a:t>
            </a:r>
            <a:r>
              <a:rPr lang="zh-CN" altLang="en-US" sz="3200" b="1" i="1" dirty="0" smtClean="0"/>
              <a:t> </a:t>
            </a:r>
            <a:r>
              <a:rPr lang="en-US" altLang="zh-CN" sz="3200" b="1" i="1" dirty="0" smtClean="0"/>
              <a:t>and</a:t>
            </a:r>
            <a:r>
              <a:rPr lang="zh-CN" altLang="en-US" sz="3200" b="1" i="1" dirty="0" smtClean="0"/>
              <a:t> </a:t>
            </a:r>
            <a:r>
              <a:rPr lang="en-US" altLang="zh-CN" sz="3200" b="1" i="1" dirty="0" smtClean="0"/>
              <a:t>difference</a:t>
            </a:r>
            <a:r>
              <a:rPr lang="zh-CN" altLang="en-US" sz="3200" b="1" i="1" dirty="0"/>
              <a:t>.</a:t>
            </a:r>
            <a:r>
              <a:rPr lang="zh-CN" altLang="en-US" sz="3200" b="1" i="1" dirty="0" smtClean="0"/>
              <a:t> </a:t>
            </a:r>
            <a:endParaRPr lang="zh-CN" altLang="zh-CN" sz="3200" b="1" dirty="0"/>
          </a:p>
          <a:p>
            <a:endParaRPr kumimoji="1" lang="zh-CN" altLang="en-US" dirty="0"/>
          </a:p>
        </p:txBody>
      </p:sp>
      <p:pic>
        <p:nvPicPr>
          <p:cNvPr id="4" name="图片 3" descr="compa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692400"/>
            <a:ext cx="2501899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714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5925" y="1320801"/>
            <a:ext cx="8308975" cy="901699"/>
          </a:xfrm>
        </p:spPr>
        <p:txBody>
          <a:bodyPr/>
          <a:lstStyle/>
          <a:p>
            <a:r>
              <a:rPr kumimoji="1" lang="zh-CN" altLang="en-US" sz="4400" b="1" dirty="0" smtClean="0">
                <a:solidFill>
                  <a:srgbClr val="FF0000"/>
                </a:solidFill>
              </a:rPr>
              <a:t>      </a:t>
            </a:r>
            <a:r>
              <a:rPr kumimoji="1" lang="en-US" altLang="zh-CN" sz="4400" b="1" dirty="0" smtClean="0">
                <a:solidFill>
                  <a:srgbClr val="FF0000"/>
                </a:solidFill>
              </a:rPr>
              <a:t>Think-Pair-share</a:t>
            </a:r>
            <a:endParaRPr kumimoji="1" lang="zh-CN" altLang="en-US" sz="4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5925" y="3619500"/>
            <a:ext cx="8308975" cy="2781300"/>
          </a:xfrm>
        </p:spPr>
        <p:txBody>
          <a:bodyPr>
            <a:noAutofit/>
          </a:bodyPr>
          <a:lstStyle/>
          <a:p>
            <a:r>
              <a:rPr lang="en-US" altLang="zh-CN" sz="2800" b="1" dirty="0"/>
              <a:t>1.  </a:t>
            </a:r>
            <a:r>
              <a:rPr lang="en-US" altLang="zh-CN" sz="2800" b="1" dirty="0" smtClean="0"/>
              <a:t>Previewing</a:t>
            </a:r>
            <a:r>
              <a:rPr lang="zh-CN" altLang="en-US" sz="2800" b="1" dirty="0" smtClean="0"/>
              <a:t>          </a:t>
            </a:r>
            <a:r>
              <a:rPr lang="en-US" altLang="zh-CN" sz="2800" b="1" dirty="0"/>
              <a:t> </a:t>
            </a:r>
            <a:r>
              <a:rPr lang="zh-CN" altLang="en-US" sz="2800" b="1" dirty="0" smtClean="0"/>
              <a:t>          </a:t>
            </a:r>
            <a:r>
              <a:rPr lang="en-US" altLang="zh-CN" sz="2800" b="1" dirty="0" smtClean="0"/>
              <a:t>2</a:t>
            </a:r>
            <a:r>
              <a:rPr lang="en-US" altLang="zh-CN" sz="2800" b="1" dirty="0"/>
              <a:t>.  Contextualizing</a:t>
            </a:r>
            <a:r>
              <a:rPr lang="zh-CN" altLang="zh-CN" sz="2800" b="1" dirty="0"/>
              <a:t> </a:t>
            </a:r>
            <a:endParaRPr lang="en-US" altLang="zh-CN" sz="2800" b="1" dirty="0" smtClean="0"/>
          </a:p>
          <a:p>
            <a:r>
              <a:rPr lang="en-US" altLang="zh-CN" sz="2800" b="1" dirty="0"/>
              <a:t>3.  Questioning </a:t>
            </a:r>
            <a:r>
              <a:rPr lang="zh-CN" altLang="en-US" sz="2800" b="1" dirty="0" smtClean="0"/>
              <a:t>                                </a:t>
            </a:r>
            <a:r>
              <a:rPr lang="en-US" altLang="zh-CN" sz="2800" b="1" dirty="0" smtClean="0"/>
              <a:t>4</a:t>
            </a:r>
            <a:r>
              <a:rPr lang="en-US" altLang="zh-CN" sz="2800" b="1" dirty="0"/>
              <a:t>.  Reflecting </a:t>
            </a:r>
            <a:endParaRPr lang="en-US" altLang="zh-CN" sz="2800" b="1" dirty="0" smtClean="0"/>
          </a:p>
          <a:p>
            <a:r>
              <a:rPr lang="en-US" altLang="zh-CN" sz="2800" b="1" dirty="0" smtClean="0"/>
              <a:t>5. </a:t>
            </a:r>
            <a:r>
              <a:rPr lang="en-US" altLang="zh-CN" sz="2800" b="1" dirty="0"/>
              <a:t> Outlining and </a:t>
            </a:r>
            <a:r>
              <a:rPr lang="en-US" altLang="zh-CN" sz="2800" b="1" dirty="0" smtClean="0"/>
              <a:t>summarizing</a:t>
            </a:r>
            <a:r>
              <a:rPr lang="zh-CN" altLang="en-US" sz="2800" b="1" dirty="0" smtClean="0"/>
              <a:t>      </a:t>
            </a:r>
            <a:r>
              <a:rPr lang="en-US" altLang="zh-CN" sz="2800" b="1" dirty="0" smtClean="0"/>
              <a:t>6</a:t>
            </a:r>
            <a:r>
              <a:rPr lang="en-US" altLang="zh-CN" sz="2800" b="1" dirty="0"/>
              <a:t>.  Evaluating </a:t>
            </a:r>
            <a:endParaRPr lang="en-US" altLang="zh-CN" sz="2800" b="1" dirty="0" smtClean="0"/>
          </a:p>
          <a:p>
            <a:r>
              <a:rPr lang="en-US" altLang="zh-CN" sz="2800" b="1" dirty="0"/>
              <a:t>7.  Comparing and contrasting </a:t>
            </a:r>
            <a:endParaRPr kumimoji="1" lang="zh-CN" altLang="en-US" sz="2800" b="1" dirty="0"/>
          </a:p>
        </p:txBody>
      </p:sp>
      <p:sp>
        <p:nvSpPr>
          <p:cNvPr id="4" name="五边形 3"/>
          <p:cNvSpPr/>
          <p:nvPr/>
        </p:nvSpPr>
        <p:spPr>
          <a:xfrm>
            <a:off x="292100" y="2692400"/>
            <a:ext cx="8521700" cy="764032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200" b="1" dirty="0" smtClean="0">
                <a:solidFill>
                  <a:schemeClr val="tx1"/>
                </a:solidFill>
              </a:rPr>
              <a:t>Which</a:t>
            </a:r>
            <a:r>
              <a:rPr kumimoji="1" lang="zh-CN" altLang="en-US" sz="3200" b="1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3200" b="1" dirty="0" smtClean="0">
                <a:solidFill>
                  <a:schemeClr val="tx1"/>
                </a:solidFill>
              </a:rPr>
              <a:t>two</a:t>
            </a:r>
            <a:r>
              <a:rPr kumimoji="1" lang="zh-CN" altLang="en-US" sz="3200" b="1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3200" b="1" dirty="0" smtClean="0">
                <a:solidFill>
                  <a:schemeClr val="tx1"/>
                </a:solidFill>
              </a:rPr>
              <a:t>are</a:t>
            </a:r>
            <a:r>
              <a:rPr kumimoji="1" lang="zh-CN" altLang="en-US" sz="3200" b="1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3200" b="1" dirty="0" smtClean="0">
                <a:solidFill>
                  <a:schemeClr val="tx1"/>
                </a:solidFill>
              </a:rPr>
              <a:t>the</a:t>
            </a:r>
            <a:r>
              <a:rPr kumimoji="1" lang="zh-CN" altLang="en-US" sz="3200" b="1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3200" b="1" dirty="0" smtClean="0">
                <a:solidFill>
                  <a:schemeClr val="tx1"/>
                </a:solidFill>
              </a:rPr>
              <a:t>most</a:t>
            </a:r>
            <a:r>
              <a:rPr kumimoji="1" lang="zh-CN" altLang="en-US" sz="3200" b="1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3200" b="1" dirty="0" smtClean="0">
                <a:solidFill>
                  <a:schemeClr val="tx1"/>
                </a:solidFill>
              </a:rPr>
              <a:t>important?</a:t>
            </a:r>
            <a:r>
              <a:rPr kumimoji="1" lang="zh-CN" altLang="en-US" sz="3200" b="1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3200" b="1" dirty="0" smtClean="0">
                <a:solidFill>
                  <a:schemeClr val="tx1"/>
                </a:solidFill>
              </a:rPr>
              <a:t>Why?</a:t>
            </a:r>
            <a:endParaRPr kumimoji="1" lang="zh-CN" alt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866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149600" y="2756646"/>
            <a:ext cx="5575300" cy="3491753"/>
          </a:xfrm>
        </p:spPr>
        <p:txBody>
          <a:bodyPr/>
          <a:lstStyle/>
          <a:p>
            <a:endParaRPr kumimoji="1" lang="zh-CN" altLang="en-US" dirty="0"/>
          </a:p>
        </p:txBody>
      </p:sp>
      <p:sp>
        <p:nvSpPr>
          <p:cNvPr id="4" name="燕尾形 3"/>
          <p:cNvSpPr/>
          <p:nvPr/>
        </p:nvSpPr>
        <p:spPr>
          <a:xfrm>
            <a:off x="4102100" y="3937000"/>
            <a:ext cx="3962400" cy="86360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200" b="1" dirty="0" smtClean="0">
                <a:solidFill>
                  <a:schemeClr val="tx1"/>
                </a:solidFill>
              </a:rPr>
              <a:t>Application</a:t>
            </a:r>
            <a:endParaRPr kumimoji="1" lang="zh-CN" altLang="en-US" sz="3200" b="1" dirty="0">
              <a:solidFill>
                <a:schemeClr val="tx1"/>
              </a:solidFill>
            </a:endParaRPr>
          </a:p>
        </p:txBody>
      </p:sp>
      <p:pic>
        <p:nvPicPr>
          <p:cNvPr id="5" name="图片 4" descr="Agenda-21-kids-bo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213100"/>
            <a:ext cx="16256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95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5925" y="1456765"/>
            <a:ext cx="8308975" cy="1070535"/>
          </a:xfrm>
        </p:spPr>
        <p:txBody>
          <a:bodyPr/>
          <a:lstStyle/>
          <a:p>
            <a:r>
              <a:rPr kumimoji="1" lang="en-US" altLang="zh-CN" dirty="0" smtClean="0"/>
              <a:t>                        </a:t>
            </a:r>
            <a:r>
              <a:rPr kumimoji="1" lang="en-US" altLang="zh-CN" sz="4000" dirty="0" smtClean="0"/>
              <a:t>  </a:t>
            </a:r>
            <a:endParaRPr kumimoji="1"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5925" y="3263900"/>
            <a:ext cx="8308975" cy="2984499"/>
          </a:xfrm>
        </p:spPr>
        <p:txBody>
          <a:bodyPr>
            <a:normAutofit/>
          </a:bodyPr>
          <a:lstStyle/>
          <a:p>
            <a:r>
              <a:rPr kumimoji="1" lang="zh-CN" altLang="en-US" sz="3600" b="1" dirty="0" smtClean="0"/>
              <a:t>         </a:t>
            </a:r>
            <a:r>
              <a:rPr kumimoji="1" lang="en-US" altLang="zh-CN" sz="4400" b="1" dirty="0" smtClean="0"/>
              <a:t>“Charles”</a:t>
            </a:r>
            <a:r>
              <a:rPr kumimoji="1" lang="zh-CN" altLang="en-US" sz="4400" b="1" dirty="0" smtClean="0"/>
              <a:t> </a:t>
            </a:r>
            <a:endParaRPr kumimoji="1" lang="en-US" altLang="zh-CN" sz="4400" b="1" dirty="0"/>
          </a:p>
          <a:p>
            <a:r>
              <a:rPr kumimoji="1" lang="zh-CN" altLang="zh-CN" sz="4400" b="1" dirty="0" smtClean="0"/>
              <a:t> </a:t>
            </a:r>
            <a:r>
              <a:rPr kumimoji="1" lang="zh-CN" altLang="en-US" sz="4400" b="1" dirty="0" smtClean="0"/>
              <a:t>     </a:t>
            </a:r>
            <a:r>
              <a:rPr lang="tr-TR" altLang="zh-CN" sz="4400" dirty="0" err="1" smtClean="0"/>
              <a:t>by</a:t>
            </a:r>
            <a:r>
              <a:rPr lang="tr-TR" altLang="zh-CN" sz="4400" dirty="0"/>
              <a:t> </a:t>
            </a:r>
            <a:r>
              <a:rPr lang="tr-TR" altLang="zh-CN" sz="4400" dirty="0" err="1"/>
              <a:t>Shirley</a:t>
            </a:r>
            <a:r>
              <a:rPr lang="tr-TR" altLang="zh-CN" sz="4400" dirty="0"/>
              <a:t> Jackson</a:t>
            </a:r>
            <a:endParaRPr kumimoji="1" lang="zh-CN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850951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5925" y="1456765"/>
            <a:ext cx="8308975" cy="791135"/>
          </a:xfrm>
        </p:spPr>
        <p:txBody>
          <a:bodyPr/>
          <a:lstStyle/>
          <a:p>
            <a:r>
              <a:rPr kumimoji="1" lang="zh-CN" altLang="en-US" b="1" dirty="0" smtClean="0">
                <a:solidFill>
                  <a:srgbClr val="FF0000"/>
                </a:solidFill>
              </a:rPr>
              <a:t>              </a:t>
            </a:r>
            <a:r>
              <a:rPr kumimoji="1" lang="en-US" altLang="zh-CN" sz="4400" b="1" dirty="0" smtClean="0">
                <a:solidFill>
                  <a:srgbClr val="FF0000"/>
                </a:solidFill>
              </a:rPr>
              <a:t>Objectives</a:t>
            </a:r>
            <a:endParaRPr kumimoji="1" lang="zh-CN" altLang="en-US" sz="4400" b="1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5925" y="2599766"/>
            <a:ext cx="8308975" cy="3648634"/>
          </a:xfrm>
        </p:spPr>
        <p:txBody>
          <a:bodyPr/>
          <a:lstStyle/>
          <a:p>
            <a:pPr marL="0" indent="0">
              <a:buNone/>
            </a:pPr>
            <a:r>
              <a:rPr kumimoji="1" lang="zh-CN" altLang="en-US" b="1" dirty="0" smtClean="0">
                <a:solidFill>
                  <a:schemeClr val="tx1"/>
                </a:solidFill>
              </a:rPr>
              <a:t>  </a:t>
            </a:r>
            <a:r>
              <a:rPr kumimoji="1" lang="en-US" altLang="zh-CN" sz="3200" b="1" dirty="0" smtClean="0">
                <a:solidFill>
                  <a:schemeClr val="tx1"/>
                </a:solidFill>
              </a:rPr>
              <a:t>The</a:t>
            </a:r>
            <a:r>
              <a:rPr kumimoji="1" lang="zh-CN" altLang="en-US" sz="3200" b="1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3200" b="1" dirty="0" smtClean="0">
                <a:solidFill>
                  <a:schemeClr val="tx1"/>
                </a:solidFill>
              </a:rPr>
              <a:t>students</a:t>
            </a:r>
            <a:r>
              <a:rPr kumimoji="1" lang="zh-CN" altLang="en-US" sz="3200" b="1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3200" b="1" dirty="0" smtClean="0">
                <a:solidFill>
                  <a:schemeClr val="tx1"/>
                </a:solidFill>
              </a:rPr>
              <a:t>will:</a:t>
            </a:r>
          </a:p>
          <a:p>
            <a:r>
              <a:rPr kumimoji="1" lang="zh-CN" altLang="en-US" sz="2400" b="1" dirty="0" smtClean="0"/>
              <a:t>                         </a:t>
            </a:r>
            <a:r>
              <a:rPr kumimoji="1" lang="en-US" altLang="zh-CN" sz="2400" b="1" dirty="0" smtClean="0"/>
              <a:t>analyze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the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story</a:t>
            </a:r>
          </a:p>
          <a:p>
            <a:r>
              <a:rPr kumimoji="1" lang="zh-CN" altLang="en-US" sz="2400" b="1" dirty="0" smtClean="0"/>
              <a:t>                         </a:t>
            </a:r>
            <a:r>
              <a:rPr kumimoji="1" lang="en-US" altLang="zh-CN" sz="2400" b="1" dirty="0" smtClean="0"/>
              <a:t>evaluate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the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character</a:t>
            </a:r>
            <a:r>
              <a:rPr kumimoji="1" lang="zh-CN" altLang="en-US" sz="2400" b="1" dirty="0" smtClean="0"/>
              <a:t> </a:t>
            </a:r>
            <a:endParaRPr kumimoji="1" lang="en-US" altLang="zh-CN" sz="2400" b="1" dirty="0" smtClean="0"/>
          </a:p>
          <a:p>
            <a:r>
              <a:rPr kumimoji="1" lang="zh-CN" altLang="en-US" sz="2400" b="1" dirty="0" smtClean="0"/>
              <a:t>                        </a:t>
            </a:r>
            <a:r>
              <a:rPr kumimoji="1" lang="en-US" altLang="zh-CN" sz="2400" b="1" dirty="0" smtClean="0"/>
              <a:t>Summarize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the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story</a:t>
            </a:r>
            <a:r>
              <a:rPr kumimoji="1" lang="zh-CN" altLang="en-US" sz="2400" b="1" dirty="0" smtClean="0"/>
              <a:t> </a:t>
            </a:r>
            <a:endParaRPr kumimoji="1" lang="en-US" altLang="zh-CN" sz="2400" b="1" dirty="0"/>
          </a:p>
          <a:p>
            <a:r>
              <a:rPr kumimoji="1" lang="zh-CN" altLang="en-US" sz="2400" b="1" dirty="0" smtClean="0"/>
              <a:t>                 </a:t>
            </a:r>
            <a:r>
              <a:rPr kumimoji="1" lang="zh-CN" altLang="en-US" sz="2400" b="1" dirty="0" smtClean="0"/>
              <a:t>    </a:t>
            </a:r>
            <a:r>
              <a:rPr kumimoji="1" lang="en-US" altLang="zh-CN" sz="2400" b="1" dirty="0" smtClean="0"/>
              <a:t>question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the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author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7535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5925" y="1456765"/>
            <a:ext cx="8308975" cy="791135"/>
          </a:xfrm>
        </p:spPr>
        <p:txBody>
          <a:bodyPr/>
          <a:lstStyle/>
          <a:p>
            <a:r>
              <a:rPr kumimoji="1" lang="zh-CN" altLang="en-US" b="1" dirty="0" smtClean="0">
                <a:solidFill>
                  <a:srgbClr val="FF0000"/>
                </a:solidFill>
              </a:rPr>
              <a:t>      </a:t>
            </a:r>
            <a:r>
              <a:rPr kumimoji="1" lang="en-US" altLang="zh-CN" sz="4400" b="1" dirty="0" smtClean="0">
                <a:solidFill>
                  <a:srgbClr val="FF0000"/>
                </a:solidFill>
              </a:rPr>
              <a:t>Teaching</a:t>
            </a:r>
            <a:r>
              <a:rPr kumimoji="1" lang="zh-CN" altLang="en-US" sz="44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4400" b="1" dirty="0" smtClean="0">
                <a:solidFill>
                  <a:srgbClr val="FF0000"/>
                </a:solidFill>
              </a:rPr>
              <a:t> Procedures</a:t>
            </a:r>
            <a:endParaRPr kumimoji="1" lang="zh-CN" altLang="en-US" sz="4400" b="1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77900" y="2667000"/>
            <a:ext cx="7835900" cy="3581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zh-CN" sz="2800" b="1" dirty="0" smtClean="0">
                <a:solidFill>
                  <a:srgbClr val="FF0000"/>
                </a:solidFill>
              </a:rPr>
              <a:t>Step</a:t>
            </a:r>
            <a:r>
              <a:rPr kumimoji="1" lang="zh-CN" altLang="en-US" sz="28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800" b="1" dirty="0" smtClean="0">
                <a:solidFill>
                  <a:srgbClr val="FF0000"/>
                </a:solidFill>
              </a:rPr>
              <a:t>I</a:t>
            </a:r>
            <a:r>
              <a:rPr kumimoji="1" lang="zh-CN" altLang="en-US" sz="2800" b="1" dirty="0" smtClean="0">
                <a:solidFill>
                  <a:srgbClr val="FF0000"/>
                </a:solidFill>
              </a:rPr>
              <a:t>    </a:t>
            </a:r>
            <a:r>
              <a:rPr kumimoji="1" lang="en-US" altLang="zh-CN" sz="2800" b="1" dirty="0" smtClean="0"/>
              <a:t>Previewing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dirty="0"/>
              <a:t>(the first reading</a:t>
            </a:r>
            <a:r>
              <a:rPr kumimoji="1" lang="en-US" altLang="zh-CN" sz="2800" dirty="0" smtClean="0"/>
              <a:t>)</a:t>
            </a:r>
            <a:endParaRPr kumimoji="1" lang="en-US" altLang="zh-CN" sz="2800" b="1" dirty="0" smtClean="0"/>
          </a:p>
          <a:p>
            <a:r>
              <a:rPr kumimoji="1" lang="en-US" altLang="zh-CN" sz="2800" dirty="0" smtClean="0"/>
              <a:t>Skim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to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get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an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overview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of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the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content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and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organization</a:t>
            </a:r>
            <a:r>
              <a:rPr kumimoji="1" lang="en-US" altLang="zh-CN" sz="2800" dirty="0" smtClean="0"/>
              <a:t> (the first reading)</a:t>
            </a:r>
            <a:endParaRPr kumimoji="1" lang="en-US" altLang="zh-CN" sz="2800" dirty="0"/>
          </a:p>
          <a:p>
            <a:r>
              <a:rPr kumimoji="1" lang="en-US" altLang="zh-CN" sz="2800" dirty="0" smtClean="0"/>
              <a:t>then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fill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in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the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first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two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columns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of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KWL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chart</a:t>
            </a:r>
          </a:p>
          <a:p>
            <a:pPr marL="0" indent="0">
              <a:buNone/>
            </a:pP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63048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59200" y="2756646"/>
            <a:ext cx="4965700" cy="3491753"/>
          </a:xfrm>
        </p:spPr>
        <p:txBody>
          <a:bodyPr>
            <a:normAutofit fontScale="92500" lnSpcReduction="10000"/>
          </a:bodyPr>
          <a:lstStyle/>
          <a:p>
            <a:r>
              <a:rPr kumimoji="1" lang="zh-CN" altLang="zh-CN" sz="4800" b="1" dirty="0"/>
              <a:t> </a:t>
            </a:r>
            <a:r>
              <a:rPr kumimoji="1" lang="en-US" altLang="zh-CN" sz="4800" b="1" dirty="0"/>
              <a:t>K:</a:t>
            </a:r>
            <a:r>
              <a:rPr kumimoji="1" lang="zh-CN" altLang="en-US" sz="4800" b="1" dirty="0"/>
              <a:t> </a:t>
            </a:r>
            <a:r>
              <a:rPr kumimoji="1" lang="en-US" altLang="zh-CN" sz="4800" b="1" dirty="0"/>
              <a:t>What</a:t>
            </a:r>
            <a:r>
              <a:rPr kumimoji="1" lang="zh-CN" altLang="en-US" sz="4800" b="1" dirty="0"/>
              <a:t> </a:t>
            </a:r>
            <a:r>
              <a:rPr kumimoji="1" lang="en-US" altLang="zh-CN" sz="4800" b="1" dirty="0"/>
              <a:t>I</a:t>
            </a:r>
            <a:r>
              <a:rPr kumimoji="1" lang="zh-CN" altLang="en-US" sz="4800" b="1" dirty="0"/>
              <a:t> </a:t>
            </a:r>
            <a:r>
              <a:rPr kumimoji="1" lang="en-US" altLang="zh-CN" sz="4800" b="1" dirty="0"/>
              <a:t>know</a:t>
            </a:r>
            <a:r>
              <a:rPr kumimoji="1" lang="zh-CN" altLang="en-US" sz="4800" b="1" dirty="0"/>
              <a:t> </a:t>
            </a:r>
            <a:r>
              <a:rPr kumimoji="1" lang="en-US" altLang="zh-CN" sz="4800" b="1" dirty="0"/>
              <a:t>about</a:t>
            </a:r>
            <a:r>
              <a:rPr kumimoji="1" lang="zh-CN" altLang="en-US" sz="4800" b="1" dirty="0"/>
              <a:t> </a:t>
            </a:r>
            <a:r>
              <a:rPr kumimoji="1" lang="en-US" altLang="zh-CN" sz="4800" b="1" dirty="0"/>
              <a:t>Laurie?</a:t>
            </a:r>
          </a:p>
          <a:p>
            <a:r>
              <a:rPr kumimoji="1" lang="zh-CN" altLang="zh-CN" sz="4800" b="1" dirty="0"/>
              <a:t> </a:t>
            </a:r>
            <a:r>
              <a:rPr kumimoji="1" lang="en-US" altLang="zh-CN" sz="4800" b="1" dirty="0"/>
              <a:t>W:</a:t>
            </a:r>
            <a:r>
              <a:rPr kumimoji="1" lang="zh-CN" altLang="en-US" sz="4800" b="1" dirty="0"/>
              <a:t> </a:t>
            </a:r>
            <a:r>
              <a:rPr kumimoji="1" lang="en-US" altLang="zh-CN" sz="4800" b="1" dirty="0"/>
              <a:t>What</a:t>
            </a:r>
            <a:r>
              <a:rPr kumimoji="1" lang="zh-CN" altLang="en-US" sz="4800" b="1" dirty="0"/>
              <a:t> </a:t>
            </a:r>
            <a:r>
              <a:rPr kumimoji="1" lang="en-US" altLang="zh-CN" sz="4800" b="1" dirty="0"/>
              <a:t>I</a:t>
            </a:r>
            <a:r>
              <a:rPr kumimoji="1" lang="zh-CN" altLang="en-US" sz="4800" b="1" dirty="0"/>
              <a:t> </a:t>
            </a:r>
            <a:r>
              <a:rPr kumimoji="1" lang="en-US" altLang="zh-CN" sz="4800" b="1" dirty="0"/>
              <a:t>want</a:t>
            </a:r>
            <a:r>
              <a:rPr kumimoji="1" lang="zh-CN" altLang="en-US" sz="4800" b="1" dirty="0"/>
              <a:t> </a:t>
            </a:r>
            <a:r>
              <a:rPr kumimoji="1" lang="en-US" altLang="zh-CN" sz="4800" b="1" dirty="0"/>
              <a:t>to</a:t>
            </a:r>
            <a:r>
              <a:rPr kumimoji="1" lang="zh-CN" altLang="en-US" sz="4800" b="1" dirty="0"/>
              <a:t> </a:t>
            </a:r>
            <a:r>
              <a:rPr kumimoji="1" lang="en-US" altLang="zh-CN" sz="4800" b="1" dirty="0"/>
              <a:t>know</a:t>
            </a:r>
            <a:r>
              <a:rPr kumimoji="1" lang="zh-CN" altLang="en-US" sz="4800" b="1" dirty="0"/>
              <a:t> </a:t>
            </a:r>
            <a:r>
              <a:rPr kumimoji="1" lang="en-US" altLang="zh-CN" sz="4800" b="1" dirty="0"/>
              <a:t>about</a:t>
            </a:r>
            <a:r>
              <a:rPr kumimoji="1" lang="zh-CN" altLang="en-US" sz="4800" b="1" dirty="0"/>
              <a:t> </a:t>
            </a:r>
            <a:r>
              <a:rPr kumimoji="1" lang="en-US" altLang="zh-CN" sz="4800" b="1" dirty="0"/>
              <a:t>Laurie?</a:t>
            </a:r>
          </a:p>
          <a:p>
            <a:endParaRPr kumimoji="1" lang="zh-CN" altLang="en-US" dirty="0"/>
          </a:p>
        </p:txBody>
      </p:sp>
      <p:pic>
        <p:nvPicPr>
          <p:cNvPr id="4" name="图片 3" descr="original-223766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5" y="3111500"/>
            <a:ext cx="2555876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144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5925" y="2599766"/>
            <a:ext cx="8308975" cy="36486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zh-CN" sz="2800" b="1" dirty="0" smtClean="0">
                <a:solidFill>
                  <a:srgbClr val="FF0000"/>
                </a:solidFill>
              </a:rPr>
              <a:t>  Step II</a:t>
            </a:r>
            <a:r>
              <a:rPr kumimoji="1" lang="zh-CN" altLang="en-US" sz="2800" b="1" dirty="0" smtClean="0">
                <a:solidFill>
                  <a:srgbClr val="FF0000"/>
                </a:solidFill>
              </a:rPr>
              <a:t>   </a:t>
            </a:r>
            <a:r>
              <a:rPr kumimoji="1" lang="en-US" altLang="zh-CN" sz="2800" dirty="0" smtClean="0"/>
              <a:t>Analyzing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and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evaluating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 </a:t>
            </a:r>
          </a:p>
          <a:p>
            <a:pPr marL="0" indent="0">
              <a:buNone/>
            </a:pPr>
            <a:r>
              <a:rPr kumimoji="1" lang="zh-CN" altLang="en-US" sz="2800" dirty="0" smtClean="0"/>
              <a:t>    </a:t>
            </a:r>
            <a:r>
              <a:rPr kumimoji="1" lang="en-US" altLang="zh-CN" sz="2800" dirty="0" smtClean="0"/>
              <a:t>(</a:t>
            </a:r>
            <a:r>
              <a:rPr kumimoji="1" lang="en-US" altLang="zh-CN" sz="2800" dirty="0"/>
              <a:t>the </a:t>
            </a:r>
            <a:r>
              <a:rPr kumimoji="1" lang="en-US" altLang="zh-CN" sz="2800" dirty="0" smtClean="0"/>
              <a:t>second </a:t>
            </a:r>
            <a:r>
              <a:rPr kumimoji="1" lang="en-US" altLang="zh-CN" sz="2800" dirty="0"/>
              <a:t>reading</a:t>
            </a:r>
            <a:r>
              <a:rPr kumimoji="1" lang="en-US" altLang="zh-CN" sz="2800" dirty="0" smtClean="0"/>
              <a:t>)</a:t>
            </a:r>
            <a:r>
              <a:rPr kumimoji="1" lang="zh-CN" altLang="en-US" sz="2800" dirty="0" smtClean="0"/>
              <a:t> </a:t>
            </a:r>
            <a:endParaRPr kumimoji="1" lang="en-US" altLang="zh-CN" sz="2800" dirty="0" smtClean="0"/>
          </a:p>
          <a:p>
            <a:pPr marL="0" indent="0">
              <a:buNone/>
            </a:pPr>
            <a:r>
              <a:rPr kumimoji="1" lang="zh-CN" altLang="zh-CN" sz="2800" dirty="0"/>
              <a:t> </a:t>
            </a:r>
            <a:r>
              <a:rPr kumimoji="1" lang="zh-CN" altLang="en-US" sz="2800" dirty="0" smtClean="0"/>
              <a:t>  </a:t>
            </a:r>
            <a:r>
              <a:rPr kumimoji="1" lang="en-US" altLang="zh-CN" sz="2800" dirty="0" smtClean="0"/>
              <a:t>1. Answer the Text-Dependent </a:t>
            </a:r>
            <a:r>
              <a:rPr kumimoji="1" lang="en-US" altLang="zh-CN" sz="2800" dirty="0"/>
              <a:t>Q</a:t>
            </a:r>
            <a:r>
              <a:rPr kumimoji="1" lang="en-US" altLang="zh-CN" sz="2800" dirty="0" smtClean="0"/>
              <a:t>uestions</a:t>
            </a:r>
          </a:p>
          <a:p>
            <a:pPr marL="0" indent="0">
              <a:buNone/>
            </a:pPr>
            <a:r>
              <a:rPr kumimoji="1" lang="en-US" altLang="zh-CN" sz="2800" dirty="0" smtClean="0"/>
              <a:t>     2. Create </a:t>
            </a:r>
            <a:r>
              <a:rPr kumimoji="1" lang="en-US" altLang="zh-CN" sz="2800" dirty="0"/>
              <a:t>Q</a:t>
            </a:r>
            <a:r>
              <a:rPr kumimoji="1" lang="en-US" altLang="zh-CN" sz="2800" dirty="0" smtClean="0"/>
              <a:t>uestions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according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to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Bloom’s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Taxonomy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372081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5925" y="1181100"/>
            <a:ext cx="8308975" cy="1418665"/>
          </a:xfrm>
        </p:spPr>
        <p:txBody>
          <a:bodyPr/>
          <a:lstStyle/>
          <a:p>
            <a:r>
              <a:rPr kumimoji="1" lang="zh-CN" altLang="en-US" dirty="0" smtClean="0"/>
              <a:t>               </a:t>
            </a:r>
            <a:r>
              <a:rPr kumimoji="1" lang="en-US" altLang="zh-CN" sz="4800" b="1" dirty="0" smtClean="0">
                <a:solidFill>
                  <a:srgbClr val="FF0000"/>
                </a:solidFill>
              </a:rPr>
              <a:t>Agenda</a:t>
            </a:r>
            <a:endParaRPr kumimoji="1" lang="zh-CN" altLang="en-US" sz="4800" b="1" dirty="0">
              <a:solidFill>
                <a:srgbClr val="FF0000"/>
              </a:solidFill>
            </a:endParaRPr>
          </a:p>
        </p:txBody>
      </p:sp>
      <p:pic>
        <p:nvPicPr>
          <p:cNvPr id="8" name="内容占位符 7" descr="Agenda-21-kids-book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73" b="14973"/>
          <a:stretch>
            <a:fillRect/>
          </a:stretch>
        </p:blipFill>
        <p:spPr>
          <a:xfrm>
            <a:off x="749300" y="3263899"/>
            <a:ext cx="2222500" cy="1892301"/>
          </a:xfrm>
        </p:spPr>
      </p:pic>
      <p:sp>
        <p:nvSpPr>
          <p:cNvPr id="4" name="燕尾形 3"/>
          <p:cNvSpPr/>
          <p:nvPr/>
        </p:nvSpPr>
        <p:spPr>
          <a:xfrm>
            <a:off x="3784600" y="2870200"/>
            <a:ext cx="3784600" cy="55880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200" b="1" dirty="0" smtClean="0">
                <a:solidFill>
                  <a:schemeClr val="tx1"/>
                </a:solidFill>
              </a:rPr>
              <a:t>Definitions</a:t>
            </a:r>
            <a:endParaRPr kumimoji="1" lang="zh-CN" altLang="en-US" sz="3200" b="1" dirty="0">
              <a:solidFill>
                <a:schemeClr val="tx1"/>
              </a:solidFill>
            </a:endParaRPr>
          </a:p>
        </p:txBody>
      </p:sp>
      <p:sp>
        <p:nvSpPr>
          <p:cNvPr id="5" name="燕尾形 4"/>
          <p:cNvSpPr/>
          <p:nvPr/>
        </p:nvSpPr>
        <p:spPr>
          <a:xfrm>
            <a:off x="3784600" y="3429000"/>
            <a:ext cx="3784600" cy="54610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200" b="1" dirty="0" smtClean="0">
                <a:solidFill>
                  <a:schemeClr val="tx1"/>
                </a:solidFill>
              </a:rPr>
              <a:t>Theories</a:t>
            </a:r>
            <a:endParaRPr kumimoji="1" lang="zh-CN" altLang="en-US" sz="3200" b="1" dirty="0">
              <a:solidFill>
                <a:schemeClr val="tx1"/>
              </a:solidFill>
            </a:endParaRPr>
          </a:p>
        </p:txBody>
      </p:sp>
      <p:sp>
        <p:nvSpPr>
          <p:cNvPr id="6" name="燕尾形 5"/>
          <p:cNvSpPr/>
          <p:nvPr/>
        </p:nvSpPr>
        <p:spPr>
          <a:xfrm>
            <a:off x="3784600" y="3975100"/>
            <a:ext cx="3784600" cy="53340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200" b="1" dirty="0" smtClean="0">
                <a:solidFill>
                  <a:schemeClr val="tx1"/>
                </a:solidFill>
              </a:rPr>
              <a:t>Strategies</a:t>
            </a:r>
            <a:endParaRPr kumimoji="1" lang="zh-CN" altLang="en-US" sz="3200" b="1" dirty="0">
              <a:solidFill>
                <a:schemeClr val="tx1"/>
              </a:solidFill>
            </a:endParaRPr>
          </a:p>
        </p:txBody>
      </p:sp>
      <p:sp>
        <p:nvSpPr>
          <p:cNvPr id="7" name="燕尾形 6"/>
          <p:cNvSpPr/>
          <p:nvPr/>
        </p:nvSpPr>
        <p:spPr>
          <a:xfrm>
            <a:off x="3784600" y="4508500"/>
            <a:ext cx="3784600" cy="64770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200" b="1" dirty="0" smtClean="0">
                <a:solidFill>
                  <a:schemeClr val="tx1"/>
                </a:solidFill>
              </a:rPr>
              <a:t>Application</a:t>
            </a:r>
            <a:endParaRPr kumimoji="1" lang="zh-CN" alt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19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5925" y="1456765"/>
            <a:ext cx="8308975" cy="740335"/>
          </a:xfrm>
        </p:spPr>
        <p:txBody>
          <a:bodyPr/>
          <a:lstStyle/>
          <a:p>
            <a:r>
              <a:rPr kumimoji="1" lang="zh-CN" altLang="en-US" b="1" dirty="0">
                <a:solidFill>
                  <a:srgbClr val="000000"/>
                </a:solidFill>
              </a:rPr>
              <a:t> </a:t>
            </a:r>
            <a:r>
              <a:rPr kumimoji="1" lang="zh-CN" altLang="en-US" b="1" dirty="0" smtClean="0">
                <a:solidFill>
                  <a:srgbClr val="000000"/>
                </a:solidFill>
              </a:rPr>
              <a:t>      </a:t>
            </a:r>
            <a:r>
              <a:rPr kumimoji="1" lang="en-US" altLang="zh-CN" b="1" dirty="0" smtClean="0">
                <a:solidFill>
                  <a:srgbClr val="000000"/>
                </a:solidFill>
              </a:rPr>
              <a:t>Text</a:t>
            </a:r>
            <a:r>
              <a:rPr kumimoji="1" lang="en-US" altLang="zh-CN" b="1" dirty="0">
                <a:solidFill>
                  <a:srgbClr val="000000"/>
                </a:solidFill>
              </a:rPr>
              <a:t>-Dependent</a:t>
            </a:r>
            <a:r>
              <a:rPr kumimoji="1" lang="zh-CN" altLang="en-US" b="1" dirty="0">
                <a:solidFill>
                  <a:srgbClr val="000000"/>
                </a:solidFill>
              </a:rPr>
              <a:t> </a:t>
            </a:r>
            <a:r>
              <a:rPr kumimoji="1" lang="en-US" altLang="zh-CN" b="1" dirty="0">
                <a:solidFill>
                  <a:srgbClr val="000000"/>
                </a:solidFill>
              </a:rPr>
              <a:t>Questions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7999" y="2756646"/>
            <a:ext cx="8382001" cy="349175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en-US" altLang="zh-CN" b="1" dirty="0" smtClean="0"/>
              <a:t>1.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What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is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this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text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about?</a:t>
            </a:r>
            <a:r>
              <a:rPr kumimoji="1" lang="zh-CN" altLang="en-US" b="1" dirty="0" smtClean="0"/>
              <a:t>  </a:t>
            </a:r>
            <a:r>
              <a:rPr kumimoji="1" lang="en-US" altLang="zh-CN" b="1" dirty="0" smtClean="0">
                <a:solidFill>
                  <a:srgbClr val="FF0000"/>
                </a:solidFill>
              </a:rPr>
              <a:t>(Understanding)</a:t>
            </a:r>
          </a:p>
          <a:p>
            <a:pPr marL="0" indent="0">
              <a:buNone/>
            </a:pPr>
            <a:r>
              <a:rPr kumimoji="1" lang="zh-CN" altLang="zh-CN" b="1" dirty="0" smtClean="0"/>
              <a:t>2</a:t>
            </a:r>
            <a:r>
              <a:rPr kumimoji="1" lang="en-US" altLang="zh-CN" b="1" dirty="0" smtClean="0"/>
              <a:t>. What does the author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help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you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to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understand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mother’s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reaction?</a:t>
            </a:r>
            <a:r>
              <a:rPr kumimoji="1" lang="zh-CN" altLang="en-US" b="1" dirty="0" smtClean="0"/>
              <a:t> </a:t>
            </a:r>
            <a:r>
              <a:rPr kumimoji="1" lang="en-US" altLang="zh-CN" sz="2100" b="1" dirty="0" smtClean="0">
                <a:solidFill>
                  <a:srgbClr val="FF0000"/>
                </a:solidFill>
              </a:rPr>
              <a:t>(</a:t>
            </a:r>
            <a:r>
              <a:rPr kumimoji="1" lang="en-US" altLang="zh-CN" sz="2100" b="1" dirty="0">
                <a:solidFill>
                  <a:srgbClr val="FF0000"/>
                </a:solidFill>
              </a:rPr>
              <a:t>Key</a:t>
            </a:r>
            <a:r>
              <a:rPr kumimoji="1" lang="zh-CN" altLang="en-US" sz="2100" b="1" dirty="0">
                <a:solidFill>
                  <a:srgbClr val="FF0000"/>
                </a:solidFill>
              </a:rPr>
              <a:t> </a:t>
            </a:r>
            <a:r>
              <a:rPr kumimoji="1" lang="en-US" altLang="zh-CN" sz="2100" b="1" dirty="0">
                <a:solidFill>
                  <a:srgbClr val="FF0000"/>
                </a:solidFill>
              </a:rPr>
              <a:t>details) </a:t>
            </a:r>
          </a:p>
          <a:p>
            <a:pPr marL="0" indent="0">
              <a:buNone/>
            </a:pPr>
            <a:r>
              <a:rPr kumimoji="1" lang="en-US" altLang="zh-CN" b="1" dirty="0" smtClean="0"/>
              <a:t>3.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What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does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the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author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/>
              <a:t>help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you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to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understand Laurie’s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attitude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towards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Charles</a:t>
            </a:r>
            <a:r>
              <a:rPr kumimoji="1" lang="en-US" altLang="zh-CN" b="1" dirty="0" smtClean="0"/>
              <a:t>?</a:t>
            </a:r>
            <a:r>
              <a:rPr kumimoji="1" lang="zh-CN" altLang="en-US" b="1" dirty="0" smtClean="0"/>
              <a:t>  </a:t>
            </a:r>
            <a:r>
              <a:rPr kumimoji="1" lang="en-US" altLang="zh-CN" sz="2100" b="1" dirty="0">
                <a:solidFill>
                  <a:srgbClr val="FF0000"/>
                </a:solidFill>
              </a:rPr>
              <a:t>(Text</a:t>
            </a:r>
            <a:r>
              <a:rPr kumimoji="1" lang="zh-CN" altLang="en-US" sz="2100" b="1" dirty="0">
                <a:solidFill>
                  <a:srgbClr val="FF0000"/>
                </a:solidFill>
              </a:rPr>
              <a:t> </a:t>
            </a:r>
            <a:r>
              <a:rPr kumimoji="1" lang="en-US" altLang="zh-CN" sz="2100" b="1" dirty="0">
                <a:solidFill>
                  <a:srgbClr val="FF0000"/>
                </a:solidFill>
              </a:rPr>
              <a:t>structure)</a:t>
            </a:r>
            <a:r>
              <a:rPr kumimoji="1" lang="zh-CN" altLang="en-US" sz="2100" b="1" dirty="0">
                <a:solidFill>
                  <a:srgbClr val="FF0000"/>
                </a:solidFill>
              </a:rPr>
              <a:t> </a:t>
            </a:r>
            <a:endParaRPr kumimoji="1" lang="en-US" altLang="zh-CN" sz="21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zh-CN" altLang="zh-CN" b="1" dirty="0" smtClean="0"/>
              <a:t>4</a:t>
            </a:r>
            <a:r>
              <a:rPr kumimoji="1" lang="en-US" altLang="zh-CN" b="1" dirty="0" smtClean="0"/>
              <a:t>.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What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is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the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author’s</a:t>
            </a:r>
            <a:r>
              <a:rPr kumimoji="1" lang="zh-CN" altLang="en-US" b="1" dirty="0" smtClean="0"/>
              <a:t>  </a:t>
            </a:r>
            <a:r>
              <a:rPr kumimoji="1" lang="en-US" altLang="zh-CN" b="1" dirty="0" smtClean="0"/>
              <a:t>purpose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in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writing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this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text?</a:t>
            </a:r>
            <a:r>
              <a:rPr kumimoji="1" lang="zh-CN" altLang="en-US" b="1" dirty="0" smtClean="0"/>
              <a:t>  </a:t>
            </a:r>
            <a:r>
              <a:rPr kumimoji="1" lang="en-US" altLang="zh-CN" sz="2100" b="1" dirty="0" smtClean="0">
                <a:solidFill>
                  <a:srgbClr val="FF0000"/>
                </a:solidFill>
              </a:rPr>
              <a:t>(</a:t>
            </a:r>
            <a:r>
              <a:rPr kumimoji="1" lang="en-US" altLang="zh-CN" sz="2100" b="1" dirty="0">
                <a:solidFill>
                  <a:srgbClr val="FF0000"/>
                </a:solidFill>
              </a:rPr>
              <a:t>Author</a:t>
            </a:r>
            <a:r>
              <a:rPr kumimoji="1" lang="zh-CN" altLang="en-US" sz="2100" b="1" dirty="0">
                <a:solidFill>
                  <a:srgbClr val="FF0000"/>
                </a:solidFill>
              </a:rPr>
              <a:t> </a:t>
            </a:r>
            <a:r>
              <a:rPr kumimoji="1" lang="en-US" altLang="zh-CN" sz="2100" b="1" dirty="0">
                <a:solidFill>
                  <a:srgbClr val="FF0000"/>
                </a:solidFill>
              </a:rPr>
              <a:t>purpose)</a:t>
            </a:r>
          </a:p>
          <a:p>
            <a:pPr marL="0" indent="0">
              <a:buNone/>
            </a:pPr>
            <a:r>
              <a:rPr kumimoji="1" lang="zh-CN" altLang="zh-CN" b="1" dirty="0" smtClean="0"/>
              <a:t>5</a:t>
            </a:r>
            <a:r>
              <a:rPr kumimoji="1" lang="en-US" altLang="zh-CN" b="1" dirty="0" smtClean="0"/>
              <a:t>.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What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can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you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infer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from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Laurie and Charles?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 </a:t>
            </a:r>
            <a:r>
              <a:rPr kumimoji="1" lang="en-US" altLang="zh-CN" sz="2100" b="1" dirty="0">
                <a:solidFill>
                  <a:srgbClr val="FF0000"/>
                </a:solidFill>
              </a:rPr>
              <a:t>(Inference)</a:t>
            </a:r>
          </a:p>
          <a:p>
            <a:pPr marL="0" indent="0">
              <a:buNone/>
            </a:pPr>
            <a:r>
              <a:rPr kumimoji="1" lang="zh-CN" altLang="zh-CN" b="1" dirty="0" smtClean="0"/>
              <a:t>6</a:t>
            </a:r>
            <a:r>
              <a:rPr kumimoji="1" lang="en-US" altLang="zh-CN" b="1" dirty="0" smtClean="0"/>
              <a:t>.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Why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did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Laurie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do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that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thing—making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up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Charles?</a:t>
            </a:r>
            <a:r>
              <a:rPr kumimoji="1" lang="zh-CN" altLang="en-US" b="1" dirty="0" smtClean="0"/>
              <a:t>  </a:t>
            </a:r>
            <a:r>
              <a:rPr kumimoji="1" lang="en-US" altLang="zh-CN" sz="2100" b="1" dirty="0" smtClean="0">
                <a:solidFill>
                  <a:srgbClr val="FF0000"/>
                </a:solidFill>
              </a:rPr>
              <a:t>(</a:t>
            </a:r>
            <a:r>
              <a:rPr kumimoji="1" lang="en-US" altLang="zh-CN" sz="2100" b="1" dirty="0">
                <a:solidFill>
                  <a:srgbClr val="FF0000"/>
                </a:solidFill>
              </a:rPr>
              <a:t>Opinion,</a:t>
            </a:r>
            <a:r>
              <a:rPr kumimoji="1" lang="zh-CN" altLang="en-US" sz="2100" b="1" dirty="0">
                <a:solidFill>
                  <a:srgbClr val="FF0000"/>
                </a:solidFill>
              </a:rPr>
              <a:t> </a:t>
            </a:r>
            <a:r>
              <a:rPr kumimoji="1" lang="en-US" altLang="zh-CN" sz="2100" b="1" dirty="0">
                <a:solidFill>
                  <a:srgbClr val="FF0000"/>
                </a:solidFill>
              </a:rPr>
              <a:t>argument,</a:t>
            </a:r>
            <a:r>
              <a:rPr kumimoji="1" lang="zh-CN" altLang="en-US" sz="2100" b="1" dirty="0">
                <a:solidFill>
                  <a:srgbClr val="FF0000"/>
                </a:solidFill>
              </a:rPr>
              <a:t> </a:t>
            </a:r>
            <a:r>
              <a:rPr kumimoji="1" lang="en-US" altLang="zh-CN" sz="2100" b="1" dirty="0">
                <a:solidFill>
                  <a:srgbClr val="FF0000"/>
                </a:solidFill>
              </a:rPr>
              <a:t>evaluation)</a:t>
            </a:r>
            <a:r>
              <a:rPr kumimoji="1" lang="zh-CN" altLang="en-US" sz="21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9951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1" y="1456765"/>
            <a:ext cx="8674098" cy="689535"/>
          </a:xfrm>
        </p:spPr>
        <p:txBody>
          <a:bodyPr/>
          <a:lstStyle/>
          <a:p>
            <a:r>
              <a:rPr kumimoji="1" lang="en-US" altLang="zh-CN" sz="3200" b="1" dirty="0" smtClean="0">
                <a:solidFill>
                  <a:srgbClr val="000000"/>
                </a:solidFill>
              </a:rPr>
              <a:t>Create</a:t>
            </a:r>
            <a:r>
              <a:rPr kumimoji="1" lang="zh-CN" altLang="en-US" sz="3200" b="1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3200" b="1" dirty="0">
                <a:solidFill>
                  <a:srgbClr val="000000"/>
                </a:solidFill>
              </a:rPr>
              <a:t>questions</a:t>
            </a:r>
            <a:r>
              <a:rPr kumimoji="1" lang="zh-CN" altLang="en-US" sz="3200" b="1" dirty="0">
                <a:solidFill>
                  <a:srgbClr val="000000"/>
                </a:solidFill>
              </a:rPr>
              <a:t> </a:t>
            </a:r>
            <a:r>
              <a:rPr kumimoji="1" lang="en-US" altLang="zh-CN" sz="3200" b="1" dirty="0">
                <a:solidFill>
                  <a:srgbClr val="000000"/>
                </a:solidFill>
              </a:rPr>
              <a:t>according</a:t>
            </a:r>
            <a:r>
              <a:rPr kumimoji="1" lang="zh-CN" altLang="en-US" sz="3200" b="1" dirty="0">
                <a:solidFill>
                  <a:srgbClr val="000000"/>
                </a:solidFill>
              </a:rPr>
              <a:t> </a:t>
            </a:r>
            <a:r>
              <a:rPr kumimoji="1" lang="en-US" altLang="zh-CN" sz="3200" b="1" dirty="0">
                <a:solidFill>
                  <a:srgbClr val="000000"/>
                </a:solidFill>
              </a:rPr>
              <a:t>to</a:t>
            </a:r>
            <a:r>
              <a:rPr kumimoji="1" lang="zh-CN" altLang="en-US" sz="3200" b="1" dirty="0">
                <a:solidFill>
                  <a:srgbClr val="000000"/>
                </a:solidFill>
              </a:rPr>
              <a:t> </a:t>
            </a:r>
            <a:r>
              <a:rPr kumimoji="1" lang="en-US" altLang="zh-CN" sz="3200" b="1" dirty="0">
                <a:solidFill>
                  <a:srgbClr val="000000"/>
                </a:solidFill>
              </a:rPr>
              <a:t>Bloom’s Taxonomy</a:t>
            </a:r>
            <a:endParaRPr kumimoji="1" lang="zh-CN" altLang="en-US" sz="3200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3856084"/>
              </p:ext>
            </p:extLst>
          </p:nvPr>
        </p:nvGraphicFramePr>
        <p:xfrm>
          <a:off x="228600" y="2184400"/>
          <a:ext cx="8762999" cy="4445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1317"/>
                <a:gridCol w="4298104"/>
                <a:gridCol w="3053578"/>
              </a:tblGrid>
              <a:tr h="522943">
                <a:tc>
                  <a:txBody>
                    <a:bodyPr/>
                    <a:lstStyle/>
                    <a:p>
                      <a:r>
                        <a:rPr lang="en-US" altLang="zh-CN" sz="2000" dirty="0" smtClean="0">
                          <a:solidFill>
                            <a:srgbClr val="000000"/>
                          </a:solidFill>
                        </a:rPr>
                        <a:t>Remember</a:t>
                      </a:r>
                      <a:endParaRPr lang="zh-CN" alt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>
                          <a:solidFill>
                            <a:srgbClr val="000000"/>
                          </a:solidFill>
                        </a:rPr>
                        <a:t>recall information</a:t>
                      </a:r>
                      <a:endParaRPr lang="zh-CN" alt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721659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Understand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demonstrate comprehension and understanding 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721659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Application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use of information and concepts, solve problems 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721659">
                <a:tc>
                  <a:txBody>
                    <a:bodyPr/>
                    <a:lstStyle/>
                    <a:p>
                      <a:r>
                        <a:rPr lang="en-US" altLang="zh-CN" sz="2000" b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Analysis</a:t>
                      </a:r>
                      <a:endParaRPr lang="zh-CN" altLang="en-US" sz="20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b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see patterns, reorganize ideas, find hidden meanings </a:t>
                      </a:r>
                      <a:endParaRPr lang="zh-CN" altLang="en-US" sz="20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721659">
                <a:tc>
                  <a:txBody>
                    <a:bodyPr/>
                    <a:lstStyle/>
                    <a:p>
                      <a:r>
                        <a:rPr lang="en-US" altLang="zh-CN" sz="2000" b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Evaluation</a:t>
                      </a:r>
                      <a:endParaRPr lang="zh-CN" altLang="en-US" sz="20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assess value, draw conclusion, recommend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035423">
                <a:tc>
                  <a:txBody>
                    <a:bodyPr/>
                    <a:lstStyle/>
                    <a:p>
                      <a:r>
                        <a:rPr lang="en-US" altLang="zh-CN" sz="2000" b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Create</a:t>
                      </a:r>
                      <a:endParaRPr lang="zh-CN" altLang="en-US" sz="20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combine ideas in new ways, invent new ways of seeing, doing, or thinking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4479666" y="2967335"/>
            <a:ext cx="1846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zh-CN" alt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2050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kumimoji="1" lang="en-US" altLang="zh-CN" sz="24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800" b="1" dirty="0" smtClean="0">
                <a:solidFill>
                  <a:srgbClr val="FF0000"/>
                </a:solidFill>
              </a:rPr>
              <a:t>  Step</a:t>
            </a:r>
            <a:r>
              <a:rPr kumimoji="1" lang="zh-CN" altLang="en-US" sz="28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800" b="1" dirty="0" smtClean="0">
                <a:solidFill>
                  <a:srgbClr val="FF0000"/>
                </a:solidFill>
              </a:rPr>
              <a:t>III</a:t>
            </a:r>
            <a:r>
              <a:rPr kumimoji="1" lang="zh-CN" altLang="en-US" sz="2800" b="1" dirty="0" smtClean="0">
                <a:solidFill>
                  <a:srgbClr val="FF0000"/>
                </a:solidFill>
              </a:rPr>
              <a:t>   </a:t>
            </a:r>
            <a:r>
              <a:rPr kumimoji="1" lang="en-US" altLang="zh-CN" sz="2800" b="1" dirty="0" smtClean="0"/>
              <a:t>Summarizing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and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reflecting</a:t>
            </a:r>
            <a:r>
              <a:rPr kumimoji="1" lang="zh-CN" altLang="en-US" sz="2800" b="1" dirty="0" smtClean="0"/>
              <a:t> </a:t>
            </a:r>
            <a:endParaRPr kumimoji="1" lang="en-US" altLang="zh-CN" sz="2800" b="1" dirty="0" smtClean="0"/>
          </a:p>
          <a:p>
            <a:r>
              <a:rPr kumimoji="1" lang="en-US" altLang="zh-CN" sz="2400" b="1" dirty="0" smtClean="0"/>
              <a:t>  Group activities: </a:t>
            </a:r>
            <a:r>
              <a:rPr kumimoji="1" lang="zh-CN" altLang="en-US" sz="2400" b="1" dirty="0" smtClean="0"/>
              <a:t>  </a:t>
            </a:r>
            <a:r>
              <a:rPr kumimoji="1" lang="en-US" altLang="zh-CN" sz="2400" b="1" dirty="0" smtClean="0"/>
              <a:t>Using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10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/>
              <a:t>important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words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for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 smtClean="0"/>
              <a:t>summarizing</a:t>
            </a:r>
          </a:p>
          <a:p>
            <a:pPr marL="0" indent="0">
              <a:buNone/>
            </a:pPr>
            <a:r>
              <a:rPr kumimoji="1" lang="en-US" altLang="zh-CN" sz="2400" b="1" dirty="0" smtClean="0"/>
              <a:t>      1</a:t>
            </a:r>
            <a:r>
              <a:rPr kumimoji="1" lang="en-US" altLang="zh-CN" sz="2400" b="1" dirty="0"/>
              <a:t>.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Select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10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important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 smtClean="0"/>
              <a:t>words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/>
              <a:t>from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 smtClean="0"/>
              <a:t>the text</a:t>
            </a:r>
            <a:endParaRPr kumimoji="1" lang="en-US" altLang="zh-CN" sz="2400" b="1" dirty="0"/>
          </a:p>
          <a:p>
            <a:pPr marL="0" indent="0">
              <a:buNone/>
            </a:pPr>
            <a:r>
              <a:rPr kumimoji="1" lang="en-US" altLang="zh-CN" sz="2400" b="1" dirty="0" smtClean="0"/>
              <a:t>      2</a:t>
            </a:r>
            <a:r>
              <a:rPr kumimoji="1" lang="en-US" altLang="zh-CN" sz="2400" b="1" dirty="0"/>
              <a:t>.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Compare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with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group</a:t>
            </a:r>
          </a:p>
          <a:p>
            <a:pPr marL="0" indent="0">
              <a:buNone/>
            </a:pPr>
            <a:r>
              <a:rPr kumimoji="1" lang="en-US" altLang="zh-CN" sz="2400" b="1" dirty="0" smtClean="0"/>
              <a:t>     </a:t>
            </a:r>
            <a:r>
              <a:rPr kumimoji="1" lang="en-US" altLang="zh-CN" sz="2400" b="1" dirty="0"/>
              <a:t> </a:t>
            </a:r>
            <a:r>
              <a:rPr kumimoji="1" lang="zh-CN" altLang="zh-CN" sz="2400" b="1" dirty="0"/>
              <a:t>3</a:t>
            </a:r>
            <a:r>
              <a:rPr kumimoji="1" lang="en-US" altLang="zh-CN" sz="2400" b="1" dirty="0"/>
              <a:t>.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Develop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new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list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that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all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agree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on</a:t>
            </a:r>
          </a:p>
          <a:p>
            <a:pPr marL="0" indent="0">
              <a:buNone/>
            </a:pPr>
            <a:r>
              <a:rPr kumimoji="1" lang="en-US" altLang="zh-CN" sz="2400" b="1" dirty="0"/>
              <a:t>      </a:t>
            </a:r>
            <a:r>
              <a:rPr kumimoji="1" lang="zh-CN" altLang="zh-CN" sz="2400" b="1" dirty="0"/>
              <a:t>4</a:t>
            </a:r>
            <a:r>
              <a:rPr kumimoji="1" lang="en-US" altLang="zh-CN" sz="2400" b="1" dirty="0"/>
              <a:t>.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Write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a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several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sentences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using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the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words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to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summarize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the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story</a:t>
            </a:r>
          </a:p>
          <a:p>
            <a:pPr marL="0" indent="0">
              <a:buNone/>
            </a:pPr>
            <a:r>
              <a:rPr kumimoji="1" lang="zh-CN" altLang="en-US" sz="2400" b="1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32901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5925" y="1456765"/>
            <a:ext cx="8308975" cy="930835"/>
          </a:xfrm>
        </p:spPr>
        <p:txBody>
          <a:bodyPr/>
          <a:lstStyle/>
          <a:p>
            <a:r>
              <a:rPr lang="en-US" altLang="zh-CN" dirty="0" smtClean="0"/>
              <a:t>      </a:t>
            </a:r>
            <a:r>
              <a:rPr lang="zh-CN" altLang="en-US" dirty="0" smtClean="0"/>
              <a:t>  </a:t>
            </a:r>
            <a:r>
              <a:rPr lang="en-US" altLang="zh-CN" dirty="0" smtClean="0"/>
              <a:t> </a:t>
            </a:r>
            <a:r>
              <a:rPr lang="zh-CN" altLang="en-US" dirty="0" smtClean="0"/>
              <a:t>   </a:t>
            </a:r>
            <a:r>
              <a:rPr lang="en-US" altLang="zh-CN" dirty="0" smtClean="0"/>
              <a:t>Questioning</a:t>
            </a:r>
            <a:r>
              <a:rPr lang="zh-CN" altLang="en-US" dirty="0" smtClean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 smtClean="0"/>
              <a:t>Author</a:t>
            </a:r>
            <a:endParaRPr kumimoji="1"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1125717"/>
              </p:ext>
            </p:extLst>
          </p:nvPr>
        </p:nvGraphicFramePr>
        <p:xfrm>
          <a:off x="241300" y="2710330"/>
          <a:ext cx="8648700" cy="3597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5716"/>
                <a:gridCol w="5292984"/>
              </a:tblGrid>
              <a:tr h="373474">
                <a:tc>
                  <a:txBody>
                    <a:bodyPr/>
                    <a:lstStyle/>
                    <a:p>
                      <a:r>
                        <a:rPr lang="en-US" altLang="zh-CN" b="1" dirty="0" smtClean="0">
                          <a:solidFill>
                            <a:srgbClr val="000000"/>
                          </a:solidFill>
                        </a:rPr>
                        <a:t>Initiate</a:t>
                      </a:r>
                      <a:r>
                        <a:rPr lang="zh-CN" altLang="en-US" b="1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altLang="zh-CN" b="1" dirty="0" smtClean="0">
                          <a:solidFill>
                            <a:srgbClr val="000000"/>
                          </a:solidFill>
                        </a:rPr>
                        <a:t>Discussion</a:t>
                      </a:r>
                      <a:endParaRPr lang="zh-CN" altLang="en-US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644626">
                <a:tc>
                  <a:txBody>
                    <a:bodyPr/>
                    <a:lstStyle/>
                    <a:p>
                      <a:r>
                        <a:rPr lang="en-US" altLang="zh-CN" b="1" dirty="0" smtClean="0">
                          <a:solidFill>
                            <a:srgbClr val="000000"/>
                          </a:solidFill>
                        </a:rPr>
                        <a:t>Focus</a:t>
                      </a:r>
                      <a:r>
                        <a:rPr lang="zh-CN" altLang="en-US" b="1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altLang="zh-CN" b="1" dirty="0" smtClean="0">
                          <a:solidFill>
                            <a:srgbClr val="000000"/>
                          </a:solidFill>
                        </a:rPr>
                        <a:t>on</a:t>
                      </a:r>
                      <a:r>
                        <a:rPr lang="zh-CN" altLang="en-US" b="1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altLang="zh-CN" b="1" dirty="0" smtClean="0">
                          <a:solidFill>
                            <a:srgbClr val="000000"/>
                          </a:solidFill>
                        </a:rPr>
                        <a:t>message</a:t>
                      </a:r>
                      <a:endParaRPr lang="zh-CN" altLang="en-US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644626">
                <a:tc>
                  <a:txBody>
                    <a:bodyPr/>
                    <a:lstStyle/>
                    <a:p>
                      <a:r>
                        <a:rPr lang="en-US" altLang="zh-CN" b="1" dirty="0" smtClean="0">
                          <a:solidFill>
                            <a:srgbClr val="000000"/>
                          </a:solidFill>
                        </a:rPr>
                        <a:t>Link</a:t>
                      </a:r>
                      <a:r>
                        <a:rPr lang="zh-CN" altLang="en-US" b="1" dirty="0" smtClean="0">
                          <a:solidFill>
                            <a:srgbClr val="000000"/>
                          </a:solidFill>
                        </a:rPr>
                        <a:t>  </a:t>
                      </a:r>
                      <a:r>
                        <a:rPr lang="en-US" altLang="zh-CN" b="1" dirty="0" smtClean="0">
                          <a:solidFill>
                            <a:srgbClr val="000000"/>
                          </a:solidFill>
                        </a:rPr>
                        <a:t>information</a:t>
                      </a:r>
                      <a:endParaRPr lang="zh-CN" altLang="en-US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3474">
                <a:tc>
                  <a:txBody>
                    <a:bodyPr/>
                    <a:lstStyle/>
                    <a:p>
                      <a:r>
                        <a:rPr lang="en-US" altLang="zh-CN" b="1" dirty="0" smtClean="0">
                          <a:solidFill>
                            <a:srgbClr val="000000"/>
                          </a:solidFill>
                        </a:rPr>
                        <a:t>Identify</a:t>
                      </a:r>
                      <a:r>
                        <a:rPr lang="zh-CN" altLang="en-US" b="1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altLang="zh-CN" b="1" dirty="0" smtClean="0">
                          <a:solidFill>
                            <a:srgbClr val="000000"/>
                          </a:solidFill>
                        </a:rPr>
                        <a:t>difficulties</a:t>
                      </a:r>
                      <a:endParaRPr lang="zh-CN" altLang="en-US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618100">
                <a:tc>
                  <a:txBody>
                    <a:bodyPr/>
                    <a:lstStyle/>
                    <a:p>
                      <a:r>
                        <a:rPr lang="en-US" altLang="zh-CN" b="1" dirty="0" smtClean="0">
                          <a:solidFill>
                            <a:srgbClr val="000000"/>
                          </a:solidFill>
                        </a:rPr>
                        <a:t>Encourage</a:t>
                      </a:r>
                      <a:r>
                        <a:rPr lang="zh-CN" altLang="en-US" b="1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altLang="zh-CN" b="1" dirty="0" smtClean="0">
                          <a:solidFill>
                            <a:srgbClr val="000000"/>
                          </a:solidFill>
                        </a:rPr>
                        <a:t>students</a:t>
                      </a:r>
                      <a:r>
                        <a:rPr lang="zh-CN" altLang="en-US" b="1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altLang="zh-CN" b="1" dirty="0" smtClean="0">
                          <a:solidFill>
                            <a:srgbClr val="000000"/>
                          </a:solidFill>
                        </a:rPr>
                        <a:t>to</a:t>
                      </a:r>
                      <a:r>
                        <a:rPr lang="zh-CN" altLang="en-US" b="1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altLang="zh-CN" b="1" dirty="0" smtClean="0">
                          <a:solidFill>
                            <a:srgbClr val="000000"/>
                          </a:solidFill>
                        </a:rPr>
                        <a:t>refer</a:t>
                      </a:r>
                      <a:r>
                        <a:rPr lang="zh-CN" altLang="en-US" b="1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altLang="zh-CN" b="1" dirty="0" smtClean="0">
                          <a:solidFill>
                            <a:srgbClr val="000000"/>
                          </a:solidFill>
                        </a:rPr>
                        <a:t>to</a:t>
                      </a:r>
                      <a:r>
                        <a:rPr lang="zh-CN" altLang="en-US" b="1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altLang="zh-CN" b="1" dirty="0" smtClean="0">
                          <a:solidFill>
                            <a:srgbClr val="000000"/>
                          </a:solidFill>
                        </a:rPr>
                        <a:t>text</a:t>
                      </a:r>
                      <a:endParaRPr lang="zh-CN" altLang="en-US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920894">
                <a:tc>
                  <a:txBody>
                    <a:bodyPr/>
                    <a:lstStyle/>
                    <a:p>
                      <a:r>
                        <a:rPr lang="en-US" altLang="zh-CN" b="1" dirty="0" smtClean="0">
                          <a:solidFill>
                            <a:srgbClr val="000000"/>
                          </a:solidFill>
                        </a:rPr>
                        <a:t>Encourage</a:t>
                      </a:r>
                      <a:r>
                        <a:rPr lang="zh-CN" altLang="en-US" b="1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altLang="zh-CN" b="1" dirty="0" smtClean="0">
                          <a:solidFill>
                            <a:srgbClr val="000000"/>
                          </a:solidFill>
                        </a:rPr>
                        <a:t>critical</a:t>
                      </a:r>
                      <a:r>
                        <a:rPr lang="zh-CN" altLang="en-US" b="1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altLang="zh-CN" b="1" dirty="0" smtClean="0">
                          <a:solidFill>
                            <a:srgbClr val="000000"/>
                          </a:solidFill>
                        </a:rPr>
                        <a:t>reflection</a:t>
                      </a:r>
                      <a:endParaRPr lang="zh-CN" altLang="en-US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6515101" y="2946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3822700" y="2710330"/>
            <a:ext cx="391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0000"/>
                </a:solidFill>
              </a:rPr>
              <a:t>1.</a:t>
            </a:r>
            <a:r>
              <a:rPr lang="zh-CN" altLang="en-US" b="1" dirty="0">
                <a:solidFill>
                  <a:srgbClr val="000000"/>
                </a:solidFill>
              </a:rPr>
              <a:t> </a:t>
            </a:r>
            <a:r>
              <a:rPr lang="en-US" altLang="zh-CN" b="1" dirty="0">
                <a:solidFill>
                  <a:srgbClr val="000000"/>
                </a:solidFill>
              </a:rPr>
              <a:t>What</a:t>
            </a:r>
            <a:r>
              <a:rPr lang="zh-CN" altLang="en-US" b="1" dirty="0">
                <a:solidFill>
                  <a:srgbClr val="000000"/>
                </a:solidFill>
              </a:rPr>
              <a:t> </a:t>
            </a:r>
            <a:r>
              <a:rPr lang="en-US" altLang="zh-CN" b="1" dirty="0">
                <a:solidFill>
                  <a:srgbClr val="000000"/>
                </a:solidFill>
              </a:rPr>
              <a:t>is</a:t>
            </a:r>
            <a:r>
              <a:rPr lang="zh-CN" altLang="en-US" b="1" dirty="0">
                <a:solidFill>
                  <a:srgbClr val="000000"/>
                </a:solidFill>
              </a:rPr>
              <a:t> </a:t>
            </a:r>
            <a:r>
              <a:rPr lang="en-US" altLang="zh-CN" b="1" dirty="0">
                <a:solidFill>
                  <a:srgbClr val="000000"/>
                </a:solidFill>
              </a:rPr>
              <a:t>the</a:t>
            </a:r>
            <a:r>
              <a:rPr lang="zh-CN" altLang="en-US" b="1" dirty="0">
                <a:solidFill>
                  <a:srgbClr val="000000"/>
                </a:solidFill>
              </a:rPr>
              <a:t> </a:t>
            </a:r>
            <a:r>
              <a:rPr lang="en-US" altLang="zh-CN" b="1" dirty="0">
                <a:solidFill>
                  <a:srgbClr val="000000"/>
                </a:solidFill>
              </a:rPr>
              <a:t>author</a:t>
            </a:r>
            <a:r>
              <a:rPr lang="zh-CN" altLang="en-US" b="1" dirty="0">
                <a:solidFill>
                  <a:srgbClr val="000000"/>
                </a:solidFill>
              </a:rPr>
              <a:t> </a:t>
            </a:r>
            <a:r>
              <a:rPr lang="en-US" altLang="zh-CN" b="1" dirty="0">
                <a:solidFill>
                  <a:srgbClr val="000000"/>
                </a:solidFill>
              </a:rPr>
              <a:t>trying</a:t>
            </a:r>
            <a:r>
              <a:rPr lang="zh-CN" altLang="en-US" b="1" dirty="0">
                <a:solidFill>
                  <a:srgbClr val="000000"/>
                </a:solidFill>
              </a:rPr>
              <a:t> </a:t>
            </a:r>
            <a:r>
              <a:rPr lang="en-US" altLang="zh-CN" b="1" dirty="0">
                <a:solidFill>
                  <a:srgbClr val="000000"/>
                </a:solidFill>
              </a:rPr>
              <a:t>to</a:t>
            </a:r>
            <a:r>
              <a:rPr lang="zh-CN" altLang="en-US" b="1" dirty="0">
                <a:solidFill>
                  <a:srgbClr val="000000"/>
                </a:solidFill>
              </a:rPr>
              <a:t> </a:t>
            </a:r>
            <a:r>
              <a:rPr lang="en-US" altLang="zh-CN" b="1" dirty="0">
                <a:solidFill>
                  <a:srgbClr val="000000"/>
                </a:solidFill>
              </a:rPr>
              <a:t>say?</a:t>
            </a:r>
            <a:endParaRPr lang="zh-CN" altLang="en-US" b="1" dirty="0">
              <a:solidFill>
                <a:srgbClr val="000000"/>
              </a:solidFill>
            </a:endParaRPr>
          </a:p>
          <a:p>
            <a:endParaRPr kumimoji="1"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3822700" y="3149600"/>
            <a:ext cx="375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0000"/>
                </a:solidFill>
              </a:rPr>
              <a:t>2.That</a:t>
            </a:r>
            <a:r>
              <a:rPr lang="zh-CN" altLang="en-US" b="1" dirty="0">
                <a:solidFill>
                  <a:srgbClr val="000000"/>
                </a:solidFill>
              </a:rPr>
              <a:t> </a:t>
            </a:r>
            <a:r>
              <a:rPr lang="en-US" altLang="zh-CN" b="1" dirty="0">
                <a:solidFill>
                  <a:srgbClr val="000000"/>
                </a:solidFill>
              </a:rPr>
              <a:t>is</a:t>
            </a:r>
            <a:r>
              <a:rPr lang="zh-CN" altLang="en-US" b="1" dirty="0">
                <a:solidFill>
                  <a:srgbClr val="000000"/>
                </a:solidFill>
              </a:rPr>
              <a:t> </a:t>
            </a:r>
            <a:r>
              <a:rPr lang="en-US" altLang="zh-CN" b="1" dirty="0">
                <a:solidFill>
                  <a:srgbClr val="000000"/>
                </a:solidFill>
              </a:rPr>
              <a:t>what</a:t>
            </a:r>
            <a:r>
              <a:rPr lang="zh-CN" altLang="en-US" b="1" dirty="0">
                <a:solidFill>
                  <a:srgbClr val="000000"/>
                </a:solidFill>
              </a:rPr>
              <a:t> </a:t>
            </a:r>
            <a:r>
              <a:rPr lang="en-US" altLang="zh-CN" b="1" dirty="0">
                <a:solidFill>
                  <a:srgbClr val="000000"/>
                </a:solidFill>
              </a:rPr>
              <a:t>the</a:t>
            </a:r>
            <a:r>
              <a:rPr lang="zh-CN" altLang="en-US" b="1" dirty="0">
                <a:solidFill>
                  <a:srgbClr val="000000"/>
                </a:solidFill>
              </a:rPr>
              <a:t> </a:t>
            </a:r>
            <a:r>
              <a:rPr lang="en-US" altLang="zh-CN" b="1" dirty="0">
                <a:solidFill>
                  <a:srgbClr val="000000"/>
                </a:solidFill>
              </a:rPr>
              <a:t>author</a:t>
            </a:r>
            <a:r>
              <a:rPr lang="zh-CN" altLang="en-US" b="1" dirty="0">
                <a:solidFill>
                  <a:srgbClr val="000000"/>
                </a:solidFill>
              </a:rPr>
              <a:t> </a:t>
            </a:r>
            <a:r>
              <a:rPr lang="en-US" altLang="zh-CN" b="1" dirty="0">
                <a:solidFill>
                  <a:srgbClr val="000000"/>
                </a:solidFill>
              </a:rPr>
              <a:t>said,</a:t>
            </a:r>
            <a:r>
              <a:rPr lang="zh-CN" altLang="en-US" b="1" dirty="0">
                <a:solidFill>
                  <a:srgbClr val="000000"/>
                </a:solidFill>
              </a:rPr>
              <a:t> </a:t>
            </a:r>
            <a:r>
              <a:rPr lang="en-US" altLang="zh-CN" b="1" dirty="0">
                <a:solidFill>
                  <a:srgbClr val="000000"/>
                </a:solidFill>
              </a:rPr>
              <a:t>but</a:t>
            </a:r>
            <a:r>
              <a:rPr lang="zh-CN" altLang="en-US" b="1" dirty="0">
                <a:solidFill>
                  <a:srgbClr val="000000"/>
                </a:solidFill>
              </a:rPr>
              <a:t> </a:t>
            </a:r>
            <a:r>
              <a:rPr lang="en-US" altLang="zh-CN" b="1" dirty="0">
                <a:solidFill>
                  <a:srgbClr val="000000"/>
                </a:solidFill>
              </a:rPr>
              <a:t>what</a:t>
            </a:r>
            <a:r>
              <a:rPr lang="zh-CN" altLang="en-US" b="1" dirty="0">
                <a:solidFill>
                  <a:srgbClr val="000000"/>
                </a:solidFill>
              </a:rPr>
              <a:t> </a:t>
            </a:r>
            <a:r>
              <a:rPr lang="en-US" altLang="zh-CN" b="1" dirty="0">
                <a:solidFill>
                  <a:srgbClr val="000000"/>
                </a:solidFill>
              </a:rPr>
              <a:t>is</a:t>
            </a:r>
            <a:r>
              <a:rPr lang="zh-CN" altLang="en-US" b="1" dirty="0">
                <a:solidFill>
                  <a:srgbClr val="000000"/>
                </a:solidFill>
              </a:rPr>
              <a:t> </a:t>
            </a:r>
            <a:r>
              <a:rPr lang="en-US" altLang="zh-CN" b="1" dirty="0">
                <a:solidFill>
                  <a:srgbClr val="000000"/>
                </a:solidFill>
              </a:rPr>
              <a:t>the</a:t>
            </a:r>
            <a:r>
              <a:rPr lang="zh-CN" altLang="en-US" b="1" dirty="0">
                <a:solidFill>
                  <a:srgbClr val="000000"/>
                </a:solidFill>
              </a:rPr>
              <a:t> </a:t>
            </a:r>
            <a:r>
              <a:rPr lang="en-US" altLang="zh-CN" b="1" dirty="0">
                <a:solidFill>
                  <a:srgbClr val="000000"/>
                </a:solidFill>
              </a:rPr>
              <a:t>overall</a:t>
            </a:r>
            <a:r>
              <a:rPr lang="zh-CN" altLang="en-US" b="1" dirty="0">
                <a:solidFill>
                  <a:srgbClr val="000000"/>
                </a:solidFill>
              </a:rPr>
              <a:t> </a:t>
            </a:r>
            <a:r>
              <a:rPr lang="en-US" altLang="zh-CN" b="1" dirty="0">
                <a:solidFill>
                  <a:srgbClr val="000000"/>
                </a:solidFill>
              </a:rPr>
              <a:t>message?</a:t>
            </a:r>
            <a:endParaRPr lang="zh-CN" altLang="en-US" b="1" dirty="0">
              <a:solidFill>
                <a:srgbClr val="00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822700" y="3795931"/>
            <a:ext cx="4610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0000"/>
                </a:solidFill>
              </a:rPr>
              <a:t>3.</a:t>
            </a:r>
            <a:r>
              <a:rPr lang="zh-CN" altLang="en-US" b="1" dirty="0">
                <a:solidFill>
                  <a:srgbClr val="000000"/>
                </a:solidFill>
              </a:rPr>
              <a:t> </a:t>
            </a:r>
            <a:r>
              <a:rPr lang="en-US" altLang="zh-CN" b="1" dirty="0">
                <a:solidFill>
                  <a:srgbClr val="000000"/>
                </a:solidFill>
              </a:rPr>
              <a:t>How</a:t>
            </a:r>
            <a:r>
              <a:rPr lang="zh-CN" altLang="en-US" b="1" dirty="0">
                <a:solidFill>
                  <a:srgbClr val="000000"/>
                </a:solidFill>
              </a:rPr>
              <a:t> </a:t>
            </a:r>
            <a:r>
              <a:rPr lang="en-US" altLang="zh-CN" b="1" dirty="0">
                <a:solidFill>
                  <a:srgbClr val="000000"/>
                </a:solidFill>
              </a:rPr>
              <a:t>does</a:t>
            </a:r>
            <a:r>
              <a:rPr lang="zh-CN" altLang="en-US" b="1" dirty="0">
                <a:solidFill>
                  <a:srgbClr val="000000"/>
                </a:solidFill>
              </a:rPr>
              <a:t> </a:t>
            </a:r>
            <a:r>
              <a:rPr lang="en-US" altLang="zh-CN" b="1" dirty="0">
                <a:solidFill>
                  <a:srgbClr val="000000"/>
                </a:solidFill>
              </a:rPr>
              <a:t>that</a:t>
            </a:r>
            <a:r>
              <a:rPr lang="zh-CN" altLang="en-US" b="1" dirty="0">
                <a:solidFill>
                  <a:srgbClr val="000000"/>
                </a:solidFill>
              </a:rPr>
              <a:t> </a:t>
            </a:r>
            <a:r>
              <a:rPr lang="en-US" altLang="zh-CN" b="1" dirty="0">
                <a:solidFill>
                  <a:srgbClr val="000000"/>
                </a:solidFill>
              </a:rPr>
              <a:t>connect</a:t>
            </a:r>
            <a:r>
              <a:rPr lang="zh-CN" altLang="en-US" b="1" dirty="0">
                <a:solidFill>
                  <a:srgbClr val="000000"/>
                </a:solidFill>
              </a:rPr>
              <a:t> </a:t>
            </a:r>
            <a:r>
              <a:rPr lang="en-US" altLang="zh-CN" b="1" dirty="0">
                <a:solidFill>
                  <a:srgbClr val="000000"/>
                </a:solidFill>
              </a:rPr>
              <a:t>with</a:t>
            </a:r>
            <a:r>
              <a:rPr lang="zh-CN" altLang="en-US" b="1" dirty="0">
                <a:solidFill>
                  <a:srgbClr val="000000"/>
                </a:solidFill>
              </a:rPr>
              <a:t> </a:t>
            </a:r>
            <a:r>
              <a:rPr lang="en-US" altLang="zh-CN" b="1" dirty="0">
                <a:solidFill>
                  <a:srgbClr val="000000"/>
                </a:solidFill>
              </a:rPr>
              <a:t>what</a:t>
            </a:r>
            <a:r>
              <a:rPr lang="zh-CN" altLang="en-US" b="1" dirty="0">
                <a:solidFill>
                  <a:srgbClr val="000000"/>
                </a:solidFill>
              </a:rPr>
              <a:t> </a:t>
            </a:r>
            <a:r>
              <a:rPr lang="en-US" altLang="zh-CN" b="1" dirty="0">
                <a:solidFill>
                  <a:srgbClr val="000000"/>
                </a:solidFill>
              </a:rPr>
              <a:t>the</a:t>
            </a:r>
            <a:r>
              <a:rPr lang="zh-CN" altLang="en-US" b="1" dirty="0">
                <a:solidFill>
                  <a:srgbClr val="000000"/>
                </a:solidFill>
              </a:rPr>
              <a:t> </a:t>
            </a:r>
            <a:r>
              <a:rPr lang="en-US" altLang="zh-CN" b="1" dirty="0">
                <a:solidFill>
                  <a:srgbClr val="000000"/>
                </a:solidFill>
              </a:rPr>
              <a:t>author</a:t>
            </a:r>
            <a:r>
              <a:rPr lang="zh-CN" altLang="en-US" b="1" dirty="0">
                <a:solidFill>
                  <a:srgbClr val="000000"/>
                </a:solidFill>
              </a:rPr>
              <a:t> </a:t>
            </a:r>
            <a:r>
              <a:rPr lang="en-US" altLang="zh-CN" b="1" dirty="0">
                <a:solidFill>
                  <a:srgbClr val="000000"/>
                </a:solidFill>
              </a:rPr>
              <a:t>already</a:t>
            </a:r>
            <a:r>
              <a:rPr lang="zh-CN" altLang="en-US" b="1" dirty="0">
                <a:solidFill>
                  <a:srgbClr val="000000"/>
                </a:solidFill>
              </a:rPr>
              <a:t> </a:t>
            </a:r>
            <a:r>
              <a:rPr lang="en-US" altLang="zh-CN" b="1" dirty="0">
                <a:solidFill>
                  <a:srgbClr val="000000"/>
                </a:solidFill>
              </a:rPr>
              <a:t>told</a:t>
            </a:r>
            <a:r>
              <a:rPr lang="zh-CN" altLang="en-US" b="1" dirty="0">
                <a:solidFill>
                  <a:srgbClr val="000000"/>
                </a:solidFill>
              </a:rPr>
              <a:t> </a:t>
            </a:r>
            <a:r>
              <a:rPr lang="en-US" altLang="zh-CN" b="1" dirty="0">
                <a:solidFill>
                  <a:srgbClr val="000000"/>
                </a:solidFill>
              </a:rPr>
              <a:t>us?</a:t>
            </a:r>
            <a:endParaRPr lang="zh-CN" altLang="en-US" b="1" dirty="0">
              <a:solidFill>
                <a:srgbClr val="00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822700" y="4442262"/>
            <a:ext cx="363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0000"/>
                </a:solidFill>
              </a:rPr>
              <a:t>4.What</a:t>
            </a:r>
            <a:r>
              <a:rPr lang="zh-CN" altLang="en-US" b="1" dirty="0">
                <a:solidFill>
                  <a:srgbClr val="000000"/>
                </a:solidFill>
              </a:rPr>
              <a:t> </a:t>
            </a:r>
            <a:r>
              <a:rPr lang="en-US" altLang="zh-CN" b="1" dirty="0">
                <a:solidFill>
                  <a:srgbClr val="000000"/>
                </a:solidFill>
              </a:rPr>
              <a:t>needs</a:t>
            </a:r>
            <a:r>
              <a:rPr lang="zh-CN" altLang="en-US" b="1" dirty="0">
                <a:solidFill>
                  <a:srgbClr val="000000"/>
                </a:solidFill>
              </a:rPr>
              <a:t> </a:t>
            </a:r>
            <a:r>
              <a:rPr lang="en-US" altLang="zh-CN" b="1" dirty="0">
                <a:solidFill>
                  <a:srgbClr val="000000"/>
                </a:solidFill>
              </a:rPr>
              <a:t>to</a:t>
            </a:r>
            <a:r>
              <a:rPr lang="zh-CN" altLang="en-US" b="1" dirty="0">
                <a:solidFill>
                  <a:srgbClr val="000000"/>
                </a:solidFill>
              </a:rPr>
              <a:t> </a:t>
            </a:r>
            <a:r>
              <a:rPr lang="en-US" altLang="zh-CN" b="1" dirty="0">
                <a:solidFill>
                  <a:srgbClr val="000000"/>
                </a:solidFill>
              </a:rPr>
              <a:t>be</a:t>
            </a:r>
            <a:r>
              <a:rPr lang="zh-CN" altLang="en-US" b="1" dirty="0">
                <a:solidFill>
                  <a:srgbClr val="000000"/>
                </a:solidFill>
              </a:rPr>
              <a:t> </a:t>
            </a:r>
            <a:r>
              <a:rPr lang="en-US" altLang="zh-CN" b="1" dirty="0">
                <a:solidFill>
                  <a:srgbClr val="000000"/>
                </a:solidFill>
              </a:rPr>
              <a:t>figured</a:t>
            </a:r>
            <a:r>
              <a:rPr lang="zh-CN" altLang="en-US" b="1" dirty="0">
                <a:solidFill>
                  <a:srgbClr val="000000"/>
                </a:solidFill>
              </a:rPr>
              <a:t> </a:t>
            </a:r>
            <a:r>
              <a:rPr lang="en-US" altLang="zh-CN" b="1" dirty="0">
                <a:solidFill>
                  <a:srgbClr val="000000"/>
                </a:solidFill>
              </a:rPr>
              <a:t>out?</a:t>
            </a:r>
            <a:endParaRPr lang="zh-CN" altLang="en-US" b="1" dirty="0">
              <a:solidFill>
                <a:srgbClr val="00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822701" y="4811594"/>
            <a:ext cx="506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0000"/>
                </a:solidFill>
              </a:rPr>
              <a:t>5.Did</a:t>
            </a:r>
            <a:r>
              <a:rPr lang="zh-CN" altLang="en-US" b="1" dirty="0">
                <a:solidFill>
                  <a:srgbClr val="000000"/>
                </a:solidFill>
              </a:rPr>
              <a:t> </a:t>
            </a:r>
            <a:r>
              <a:rPr lang="en-US" altLang="zh-CN" b="1" dirty="0">
                <a:solidFill>
                  <a:srgbClr val="000000"/>
                </a:solidFill>
              </a:rPr>
              <a:t>the</a:t>
            </a:r>
            <a:r>
              <a:rPr lang="zh-CN" altLang="en-US" b="1" dirty="0">
                <a:solidFill>
                  <a:srgbClr val="000000"/>
                </a:solidFill>
              </a:rPr>
              <a:t> </a:t>
            </a:r>
            <a:r>
              <a:rPr lang="en-US" altLang="zh-CN" b="1" dirty="0">
                <a:solidFill>
                  <a:srgbClr val="000000"/>
                </a:solidFill>
              </a:rPr>
              <a:t>author</a:t>
            </a:r>
            <a:r>
              <a:rPr lang="zh-CN" altLang="en-US" b="1" dirty="0">
                <a:solidFill>
                  <a:srgbClr val="000000"/>
                </a:solidFill>
              </a:rPr>
              <a:t> </a:t>
            </a:r>
            <a:r>
              <a:rPr lang="en-US" altLang="zh-CN" b="1" dirty="0">
                <a:solidFill>
                  <a:srgbClr val="000000"/>
                </a:solidFill>
              </a:rPr>
              <a:t>tell</a:t>
            </a:r>
            <a:r>
              <a:rPr lang="zh-CN" altLang="en-US" b="1" dirty="0">
                <a:solidFill>
                  <a:srgbClr val="000000"/>
                </a:solidFill>
              </a:rPr>
              <a:t> </a:t>
            </a:r>
            <a:r>
              <a:rPr lang="en-US" altLang="zh-CN" b="1" dirty="0">
                <a:solidFill>
                  <a:srgbClr val="000000"/>
                </a:solidFill>
              </a:rPr>
              <a:t>us</a:t>
            </a:r>
            <a:r>
              <a:rPr lang="zh-CN" altLang="en-US" b="1" dirty="0">
                <a:solidFill>
                  <a:srgbClr val="000000"/>
                </a:solidFill>
              </a:rPr>
              <a:t> </a:t>
            </a:r>
            <a:r>
              <a:rPr lang="en-US" altLang="zh-CN" b="1" dirty="0">
                <a:solidFill>
                  <a:srgbClr val="000000"/>
                </a:solidFill>
              </a:rPr>
              <a:t>that?</a:t>
            </a:r>
            <a:endParaRPr lang="zh-CN" altLang="en-US" b="1" dirty="0">
              <a:solidFill>
                <a:srgbClr val="000000"/>
              </a:solidFill>
            </a:endParaRPr>
          </a:p>
          <a:p>
            <a:endParaRPr kumimoji="1"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3822701" y="5599331"/>
            <a:ext cx="490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0000"/>
                </a:solidFill>
              </a:rPr>
              <a:t>6.Did</a:t>
            </a:r>
            <a:r>
              <a:rPr lang="zh-CN" altLang="en-US" b="1" dirty="0">
                <a:solidFill>
                  <a:srgbClr val="000000"/>
                </a:solidFill>
              </a:rPr>
              <a:t> </a:t>
            </a:r>
            <a:r>
              <a:rPr lang="en-US" altLang="zh-CN" b="1" dirty="0">
                <a:solidFill>
                  <a:srgbClr val="000000"/>
                </a:solidFill>
              </a:rPr>
              <a:t>you</a:t>
            </a:r>
            <a:r>
              <a:rPr lang="zh-CN" altLang="en-US" b="1" dirty="0">
                <a:solidFill>
                  <a:srgbClr val="000000"/>
                </a:solidFill>
              </a:rPr>
              <a:t> </a:t>
            </a:r>
            <a:r>
              <a:rPr lang="en-US" altLang="zh-CN" b="1" dirty="0">
                <a:solidFill>
                  <a:srgbClr val="000000"/>
                </a:solidFill>
              </a:rPr>
              <a:t>like</a:t>
            </a:r>
            <a:r>
              <a:rPr lang="zh-CN" altLang="en-US" b="1" dirty="0">
                <a:solidFill>
                  <a:srgbClr val="000000"/>
                </a:solidFill>
              </a:rPr>
              <a:t> </a:t>
            </a:r>
            <a:r>
              <a:rPr lang="en-US" altLang="zh-CN" b="1" dirty="0">
                <a:solidFill>
                  <a:srgbClr val="000000"/>
                </a:solidFill>
              </a:rPr>
              <a:t>the</a:t>
            </a:r>
            <a:r>
              <a:rPr lang="zh-CN" altLang="en-US" b="1" dirty="0">
                <a:solidFill>
                  <a:srgbClr val="000000"/>
                </a:solidFill>
              </a:rPr>
              <a:t> </a:t>
            </a:r>
            <a:r>
              <a:rPr lang="en-US" altLang="zh-CN" b="1" dirty="0">
                <a:solidFill>
                  <a:srgbClr val="000000"/>
                </a:solidFill>
              </a:rPr>
              <a:t>story?</a:t>
            </a:r>
            <a:r>
              <a:rPr lang="zh-CN" altLang="en-US" b="1" dirty="0">
                <a:solidFill>
                  <a:srgbClr val="000000"/>
                </a:solidFill>
              </a:rPr>
              <a:t> </a:t>
            </a:r>
            <a:r>
              <a:rPr lang="en-US" altLang="zh-CN" b="1" dirty="0">
                <a:solidFill>
                  <a:srgbClr val="000000"/>
                </a:solidFill>
              </a:rPr>
              <a:t>Why?</a:t>
            </a:r>
          </a:p>
          <a:p>
            <a:r>
              <a:rPr lang="zh-CN" altLang="zh-CN" b="1" dirty="0">
                <a:solidFill>
                  <a:srgbClr val="000000"/>
                </a:solidFill>
              </a:rPr>
              <a:t>7</a:t>
            </a:r>
            <a:r>
              <a:rPr lang="en-US" altLang="zh-CN" b="1" dirty="0">
                <a:solidFill>
                  <a:srgbClr val="000000"/>
                </a:solidFill>
              </a:rPr>
              <a:t>.What</a:t>
            </a:r>
            <a:r>
              <a:rPr lang="zh-CN" altLang="en-US" b="1" dirty="0">
                <a:solidFill>
                  <a:srgbClr val="000000"/>
                </a:solidFill>
              </a:rPr>
              <a:t> </a:t>
            </a:r>
            <a:r>
              <a:rPr lang="en-US" altLang="zh-CN" b="1" dirty="0">
                <a:solidFill>
                  <a:srgbClr val="000000"/>
                </a:solidFill>
              </a:rPr>
              <a:t>could</a:t>
            </a:r>
            <a:r>
              <a:rPr lang="zh-CN" altLang="en-US" b="1" dirty="0">
                <a:solidFill>
                  <a:srgbClr val="000000"/>
                </a:solidFill>
              </a:rPr>
              <a:t> </a:t>
            </a:r>
            <a:r>
              <a:rPr lang="en-US" altLang="zh-CN" b="1" dirty="0">
                <a:solidFill>
                  <a:srgbClr val="000000"/>
                </a:solidFill>
              </a:rPr>
              <a:t>the</a:t>
            </a:r>
            <a:r>
              <a:rPr lang="zh-CN" altLang="en-US" b="1" dirty="0">
                <a:solidFill>
                  <a:srgbClr val="000000"/>
                </a:solidFill>
              </a:rPr>
              <a:t> </a:t>
            </a:r>
            <a:r>
              <a:rPr lang="en-US" altLang="zh-CN" b="1" dirty="0">
                <a:solidFill>
                  <a:srgbClr val="000000"/>
                </a:solidFill>
              </a:rPr>
              <a:t>author</a:t>
            </a:r>
            <a:r>
              <a:rPr lang="zh-CN" altLang="en-US" b="1" dirty="0">
                <a:solidFill>
                  <a:srgbClr val="000000"/>
                </a:solidFill>
              </a:rPr>
              <a:t> </a:t>
            </a:r>
            <a:r>
              <a:rPr lang="en-US" altLang="zh-CN" b="1" dirty="0">
                <a:solidFill>
                  <a:srgbClr val="000000"/>
                </a:solidFill>
              </a:rPr>
              <a:t>have</a:t>
            </a:r>
            <a:r>
              <a:rPr lang="zh-CN" altLang="en-US" b="1" dirty="0">
                <a:solidFill>
                  <a:srgbClr val="000000"/>
                </a:solidFill>
              </a:rPr>
              <a:t> </a:t>
            </a:r>
            <a:r>
              <a:rPr lang="en-US" altLang="zh-CN" b="1" dirty="0">
                <a:solidFill>
                  <a:srgbClr val="000000"/>
                </a:solidFill>
              </a:rPr>
              <a:t>done</a:t>
            </a:r>
            <a:r>
              <a:rPr lang="zh-CN" altLang="en-US" b="1" dirty="0">
                <a:solidFill>
                  <a:srgbClr val="000000"/>
                </a:solidFill>
              </a:rPr>
              <a:t> </a:t>
            </a:r>
            <a:r>
              <a:rPr lang="en-US" altLang="zh-CN" b="1" dirty="0">
                <a:solidFill>
                  <a:srgbClr val="000000"/>
                </a:solidFill>
              </a:rPr>
              <a:t>differently?</a:t>
            </a:r>
            <a:endParaRPr lang="zh-CN" alt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963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00500" y="2756646"/>
            <a:ext cx="4724400" cy="3491753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zh-CN" sz="2800" b="1" dirty="0" smtClean="0">
                <a:solidFill>
                  <a:srgbClr val="FF0000"/>
                </a:solidFill>
              </a:rPr>
              <a:t>Step</a:t>
            </a:r>
            <a:r>
              <a:rPr kumimoji="1" lang="zh-CN" altLang="en-US" sz="28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800" b="1" dirty="0" smtClean="0">
                <a:solidFill>
                  <a:srgbClr val="FF0000"/>
                </a:solidFill>
              </a:rPr>
              <a:t>IV</a:t>
            </a:r>
            <a:r>
              <a:rPr kumimoji="1" lang="en-US" altLang="zh-CN" sz="2800" b="1" dirty="0">
                <a:solidFill>
                  <a:srgbClr val="FF0000"/>
                </a:solidFill>
              </a:rPr>
              <a:t> </a:t>
            </a:r>
            <a:r>
              <a:rPr kumimoji="1" lang="en-US" altLang="zh-CN" sz="2800" b="1" dirty="0" smtClean="0">
                <a:solidFill>
                  <a:srgbClr val="FF0000"/>
                </a:solidFill>
              </a:rPr>
              <a:t>  </a:t>
            </a:r>
            <a:r>
              <a:rPr kumimoji="1" lang="en-US" altLang="zh-CN" sz="2800" b="1" dirty="0" smtClean="0"/>
              <a:t>Reviewing</a:t>
            </a:r>
            <a:r>
              <a:rPr kumimoji="1" lang="zh-CN" altLang="en-US" sz="2800" b="1" dirty="0" smtClean="0"/>
              <a:t> </a:t>
            </a:r>
            <a:endParaRPr kumimoji="1" lang="en-US" altLang="zh-CN" sz="2800" b="1" dirty="0" smtClean="0"/>
          </a:p>
          <a:p>
            <a:pPr marL="0" indent="0">
              <a:buNone/>
            </a:pPr>
            <a:endParaRPr kumimoji="1" lang="en-US" altLang="zh-CN" sz="2800" b="1" dirty="0" smtClean="0"/>
          </a:p>
          <a:p>
            <a:r>
              <a:rPr kumimoji="1" lang="en-US" altLang="zh-CN" b="1" dirty="0"/>
              <a:t>F</a:t>
            </a:r>
            <a:r>
              <a:rPr kumimoji="1" lang="en-US" altLang="zh-CN" b="1" dirty="0" smtClean="0"/>
              <a:t>ill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in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the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last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column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of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KWL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chart</a:t>
            </a:r>
          </a:p>
          <a:p>
            <a:r>
              <a:rPr kumimoji="1" lang="en-US" altLang="zh-CN" b="1" dirty="0" smtClean="0"/>
              <a:t>L: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What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I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learn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about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Laurie?</a:t>
            </a:r>
            <a:endParaRPr kumimoji="1" lang="zh-CN" altLang="en-US" b="1" dirty="0"/>
          </a:p>
        </p:txBody>
      </p:sp>
      <p:pic>
        <p:nvPicPr>
          <p:cNvPr id="4" name="图片 3" descr="original-223766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2933700"/>
            <a:ext cx="3225800" cy="30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019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5925" y="3352800"/>
            <a:ext cx="8308975" cy="2895599"/>
          </a:xfrm>
        </p:spPr>
        <p:txBody>
          <a:bodyPr>
            <a:normAutofit/>
          </a:bodyPr>
          <a:lstStyle/>
          <a:p>
            <a:r>
              <a:rPr kumimoji="1" lang="zh-CN" altLang="en-US" sz="5400" dirty="0" smtClean="0"/>
              <a:t>     </a:t>
            </a:r>
            <a:r>
              <a:rPr kumimoji="1" lang="en-US" altLang="zh-CN" sz="5400" b="1" dirty="0" smtClean="0"/>
              <a:t>Thank</a:t>
            </a:r>
            <a:r>
              <a:rPr kumimoji="1" lang="zh-CN" altLang="en-US" sz="5400" b="1" dirty="0" smtClean="0"/>
              <a:t> </a:t>
            </a:r>
            <a:r>
              <a:rPr kumimoji="1" lang="en-US" altLang="zh-CN" sz="5400" b="1" dirty="0" smtClean="0"/>
              <a:t>you!</a:t>
            </a:r>
            <a:endParaRPr kumimoji="1" lang="zh-CN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65095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54300" y="2756646"/>
            <a:ext cx="6070600" cy="3491753"/>
          </a:xfrm>
        </p:spPr>
        <p:txBody>
          <a:bodyPr/>
          <a:lstStyle/>
          <a:p>
            <a:endParaRPr kumimoji="1" lang="zh-CN" altLang="en-US" dirty="0"/>
          </a:p>
        </p:txBody>
      </p:sp>
      <p:sp>
        <p:nvSpPr>
          <p:cNvPr id="4" name="燕尾形 3"/>
          <p:cNvSpPr/>
          <p:nvPr/>
        </p:nvSpPr>
        <p:spPr>
          <a:xfrm>
            <a:off x="3441700" y="3822700"/>
            <a:ext cx="3670300" cy="69850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200" b="1" dirty="0" smtClean="0">
                <a:solidFill>
                  <a:schemeClr val="tx1"/>
                </a:solidFill>
              </a:rPr>
              <a:t>Definitions</a:t>
            </a:r>
            <a:endParaRPr kumimoji="1" lang="zh-CN" altLang="en-US" sz="3200" b="1" dirty="0">
              <a:solidFill>
                <a:schemeClr val="tx1"/>
              </a:solidFill>
            </a:endParaRPr>
          </a:p>
        </p:txBody>
      </p:sp>
      <p:pic>
        <p:nvPicPr>
          <p:cNvPr id="5" name="图片 4" descr="Agenda-21-kids-bo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3365500"/>
            <a:ext cx="1536700" cy="1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40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95600" y="1456765"/>
            <a:ext cx="5829301" cy="975418"/>
          </a:xfrm>
        </p:spPr>
        <p:txBody>
          <a:bodyPr/>
          <a:lstStyle/>
          <a:p>
            <a:r>
              <a:rPr kumimoji="1" lang="en-US" altLang="zh-CN" sz="4000" b="1" dirty="0" smtClean="0">
                <a:solidFill>
                  <a:srgbClr val="FF0000"/>
                </a:solidFill>
              </a:rPr>
              <a:t>What</a:t>
            </a:r>
            <a:r>
              <a:rPr kumimoji="1" lang="zh-CN" altLang="en-US" sz="40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4000" b="1" dirty="0" smtClean="0">
                <a:solidFill>
                  <a:srgbClr val="FF0000"/>
                </a:solidFill>
              </a:rPr>
              <a:t>is</a:t>
            </a:r>
            <a:r>
              <a:rPr kumimoji="1" lang="zh-CN" altLang="en-US" sz="40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4000" b="1" dirty="0" smtClean="0">
                <a:solidFill>
                  <a:srgbClr val="FF0000"/>
                </a:solidFill>
              </a:rPr>
              <a:t>Critical</a:t>
            </a:r>
            <a:r>
              <a:rPr kumimoji="1" lang="zh-CN" altLang="en-US" sz="4000" b="1" dirty="0">
                <a:solidFill>
                  <a:srgbClr val="FF0000"/>
                </a:solidFill>
              </a:rPr>
              <a:t> </a:t>
            </a:r>
            <a:r>
              <a:rPr kumimoji="1" lang="en-US" altLang="zh-CN" sz="4000" b="1" dirty="0" smtClean="0">
                <a:solidFill>
                  <a:srgbClr val="FF0000"/>
                </a:solidFill>
              </a:rPr>
              <a:t>Thinking?</a:t>
            </a:r>
            <a:endParaRPr kumimoji="1"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5925" y="2756646"/>
            <a:ext cx="4858425" cy="3491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b="1" dirty="0" smtClean="0"/>
              <a:t>Bloom</a:t>
            </a:r>
            <a:r>
              <a:rPr lang="en-US" altLang="zh-CN" sz="3200" b="1" dirty="0"/>
              <a:t>(1956) terms critical thinking as the ability to gain </a:t>
            </a:r>
            <a:r>
              <a:rPr lang="en-US" altLang="zh-CN" sz="3200" b="1" dirty="0" smtClean="0"/>
              <a:t>knowledge through </a:t>
            </a:r>
            <a:r>
              <a:rPr lang="en-US" altLang="zh-CN" sz="3200" b="1" dirty="0"/>
              <a:t>the exploration of ideas concerning the following six </a:t>
            </a:r>
            <a:r>
              <a:rPr lang="en-US" altLang="zh-CN" sz="3200" b="1" dirty="0" smtClean="0"/>
              <a:t>levels</a:t>
            </a:r>
            <a:r>
              <a:rPr lang="en-US" altLang="zh-CN" sz="3200" b="1" dirty="0"/>
              <a:t>.</a:t>
            </a:r>
            <a:endParaRPr kumimoji="1" lang="zh-CN" altLang="en-US" b="1" dirty="0"/>
          </a:p>
        </p:txBody>
      </p:sp>
      <p:pic>
        <p:nvPicPr>
          <p:cNvPr id="6" name="图片 5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1" y="1456765"/>
            <a:ext cx="2463799" cy="975418"/>
          </a:xfrm>
          <a:prstGeom prst="rect">
            <a:avLst/>
          </a:prstGeom>
        </p:spPr>
      </p:pic>
      <p:pic>
        <p:nvPicPr>
          <p:cNvPr id="7" name="图片 6" descr="Bloom's taxonom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300" y="2756646"/>
            <a:ext cx="3358802" cy="365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151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86100" y="1456765"/>
            <a:ext cx="5854700" cy="854635"/>
          </a:xfrm>
        </p:spPr>
        <p:txBody>
          <a:bodyPr/>
          <a:lstStyle/>
          <a:p>
            <a:r>
              <a:rPr kumimoji="1" lang="en-US" altLang="zh-CN" sz="4000" b="1" dirty="0" smtClean="0">
                <a:solidFill>
                  <a:srgbClr val="FF0000"/>
                </a:solidFill>
              </a:rPr>
              <a:t>What</a:t>
            </a:r>
            <a:r>
              <a:rPr kumimoji="1" lang="zh-CN" altLang="en-US" sz="40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4000" b="1" dirty="0" smtClean="0">
                <a:solidFill>
                  <a:srgbClr val="FF0000"/>
                </a:solidFill>
              </a:rPr>
              <a:t>is</a:t>
            </a:r>
            <a:r>
              <a:rPr kumimoji="1" lang="zh-CN" altLang="en-US" sz="40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4000" b="1" dirty="0" smtClean="0">
                <a:solidFill>
                  <a:srgbClr val="FF0000"/>
                </a:solidFill>
              </a:rPr>
              <a:t>Critical Reading?</a:t>
            </a:r>
            <a:endParaRPr kumimoji="1"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5925" y="2599766"/>
            <a:ext cx="8308975" cy="36486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Think- Pair-Share:</a:t>
            </a:r>
          </a:p>
          <a:p>
            <a:r>
              <a:rPr lang="en-US" altLang="zh-CN" sz="2800" dirty="0" smtClean="0"/>
              <a:t>Finish </a:t>
            </a:r>
            <a:r>
              <a:rPr lang="en-US" altLang="zh-CN" sz="2800" dirty="0"/>
              <a:t>the sentence </a:t>
            </a:r>
            <a:r>
              <a:rPr lang="en-US" altLang="zh-CN" sz="2800" dirty="0" smtClean="0"/>
              <a:t>“Critical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Reading </a:t>
            </a:r>
            <a:r>
              <a:rPr lang="en-US" altLang="zh-CN" sz="2800" dirty="0"/>
              <a:t>is …” </a:t>
            </a:r>
            <a:r>
              <a:rPr lang="en-US" altLang="zh-CN" sz="2800" dirty="0" smtClean="0"/>
              <a:t>on </a:t>
            </a:r>
            <a:r>
              <a:rPr lang="en-US" altLang="zh-CN" sz="2800" dirty="0"/>
              <a:t>the top of the poster </a:t>
            </a:r>
          </a:p>
          <a:p>
            <a:r>
              <a:rPr lang="en-US" altLang="zh-CN" sz="2800" dirty="0" smtClean="0"/>
              <a:t>Pair discussion</a:t>
            </a:r>
            <a:endParaRPr lang="en-US" altLang="zh-CN" sz="2800" dirty="0"/>
          </a:p>
          <a:p>
            <a:r>
              <a:rPr lang="zh-CN" altLang="en-US" sz="2800" dirty="0" smtClean="0"/>
              <a:t> </a:t>
            </a:r>
            <a:r>
              <a:rPr lang="en-US" altLang="zh-CN" sz="2800" dirty="0" smtClean="0"/>
              <a:t>share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to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class</a:t>
            </a:r>
            <a:r>
              <a:rPr lang="zh-CN" altLang="en-US" sz="2800" dirty="0" smtClean="0"/>
              <a:t> </a:t>
            </a:r>
            <a:endParaRPr lang="en-US" altLang="zh-CN" sz="2800" dirty="0"/>
          </a:p>
          <a:p>
            <a:pPr marL="0" indent="0">
              <a:buNone/>
            </a:pPr>
            <a:endParaRPr kumimoji="1" lang="zh-CN" altLang="en-US" sz="3200" dirty="0"/>
          </a:p>
        </p:txBody>
      </p:sp>
      <p:pic>
        <p:nvPicPr>
          <p:cNvPr id="4" name="图片 3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25" y="1456765"/>
            <a:ext cx="2555875" cy="95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332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86100" y="1456765"/>
            <a:ext cx="5854700" cy="1143000"/>
          </a:xfrm>
        </p:spPr>
        <p:txBody>
          <a:bodyPr/>
          <a:lstStyle/>
          <a:p>
            <a:r>
              <a:rPr kumimoji="1" lang="en-US" altLang="zh-CN" sz="4000" b="1" dirty="0" smtClean="0">
                <a:solidFill>
                  <a:srgbClr val="FF0000"/>
                </a:solidFill>
              </a:rPr>
              <a:t>What</a:t>
            </a:r>
            <a:r>
              <a:rPr kumimoji="1" lang="zh-CN" altLang="en-US" sz="40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4000" b="1" dirty="0" smtClean="0">
                <a:solidFill>
                  <a:srgbClr val="FF0000"/>
                </a:solidFill>
              </a:rPr>
              <a:t>is</a:t>
            </a:r>
            <a:r>
              <a:rPr kumimoji="1" lang="zh-CN" altLang="en-US" sz="40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4000" b="1" dirty="0" smtClean="0">
                <a:solidFill>
                  <a:srgbClr val="FF0000"/>
                </a:solidFill>
              </a:rPr>
              <a:t>Critical Reading?</a:t>
            </a:r>
            <a:endParaRPr kumimoji="1"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5925" y="3124200"/>
            <a:ext cx="8308975" cy="3124199"/>
          </a:xfrm>
        </p:spPr>
        <p:txBody>
          <a:bodyPr>
            <a:normAutofit/>
          </a:bodyPr>
          <a:lstStyle/>
          <a:p>
            <a:r>
              <a:rPr lang="en-US" altLang="zh-CN" sz="3200" dirty="0" smtClean="0"/>
              <a:t>Critical </a:t>
            </a:r>
            <a:r>
              <a:rPr lang="en-US" altLang="zh-CN" sz="3200" dirty="0"/>
              <a:t>reading is active </a:t>
            </a:r>
            <a:r>
              <a:rPr lang="en-US" altLang="zh-CN" sz="3200" dirty="0" smtClean="0"/>
              <a:t>reading.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The </a:t>
            </a:r>
            <a:r>
              <a:rPr lang="en-US" altLang="zh-CN" sz="3200" dirty="0"/>
              <a:t>reader must question, compare, and evaluate reading material.</a:t>
            </a:r>
          </a:p>
        </p:txBody>
      </p:sp>
      <p:pic>
        <p:nvPicPr>
          <p:cNvPr id="4" name="图片 3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25" y="1456765"/>
            <a:ext cx="2555875" cy="95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777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908300" y="2756646"/>
            <a:ext cx="5816600" cy="3491753"/>
          </a:xfrm>
        </p:spPr>
        <p:txBody>
          <a:bodyPr/>
          <a:lstStyle/>
          <a:p>
            <a:endParaRPr kumimoji="1" lang="zh-CN" altLang="en-US" dirty="0"/>
          </a:p>
        </p:txBody>
      </p:sp>
      <p:sp>
        <p:nvSpPr>
          <p:cNvPr id="4" name="燕尾形 3"/>
          <p:cNvSpPr/>
          <p:nvPr/>
        </p:nvSpPr>
        <p:spPr>
          <a:xfrm>
            <a:off x="3670300" y="3930650"/>
            <a:ext cx="3492500" cy="62230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b="1" dirty="0" smtClean="0">
                <a:solidFill>
                  <a:schemeClr val="tx1"/>
                </a:solidFill>
              </a:rPr>
              <a:t>Theories</a:t>
            </a:r>
            <a:endParaRPr kumimoji="1" lang="zh-CN" altLang="en-US" sz="2800" b="1" dirty="0">
              <a:solidFill>
                <a:schemeClr val="tx1"/>
              </a:solidFill>
            </a:endParaRPr>
          </a:p>
        </p:txBody>
      </p:sp>
      <p:pic>
        <p:nvPicPr>
          <p:cNvPr id="5" name="图片 4" descr="Agenda-21-kids-bo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3149600"/>
            <a:ext cx="20066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973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5925" y="1456765"/>
            <a:ext cx="8308975" cy="889322"/>
          </a:xfrm>
        </p:spPr>
        <p:txBody>
          <a:bodyPr/>
          <a:lstStyle/>
          <a:p>
            <a:r>
              <a:rPr kumimoji="1" lang="zh-CN" altLang="en-US" dirty="0" smtClean="0"/>
              <a:t>      </a:t>
            </a:r>
            <a:r>
              <a:rPr kumimoji="1" lang="zh-CN" altLang="en-US" sz="4800" dirty="0" smtClean="0"/>
              <a:t> </a:t>
            </a:r>
            <a:r>
              <a:rPr kumimoji="1" lang="en-US" altLang="zh-CN" sz="4800" b="1" dirty="0" smtClean="0">
                <a:solidFill>
                  <a:srgbClr val="FF0000"/>
                </a:solidFill>
              </a:rPr>
              <a:t>A</a:t>
            </a:r>
            <a:r>
              <a:rPr kumimoji="1" lang="zh-CN" altLang="en-US" sz="48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4800" b="1" dirty="0" smtClean="0">
                <a:solidFill>
                  <a:srgbClr val="FF0000"/>
                </a:solidFill>
              </a:rPr>
              <a:t>little</a:t>
            </a:r>
            <a:r>
              <a:rPr kumimoji="1" lang="zh-CN" altLang="en-US" sz="48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4800" b="1" dirty="0" smtClean="0">
                <a:solidFill>
                  <a:srgbClr val="FF0000"/>
                </a:solidFill>
              </a:rPr>
              <a:t>bit</a:t>
            </a:r>
            <a:r>
              <a:rPr kumimoji="1" lang="zh-CN" altLang="en-US" sz="48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4800" b="1" dirty="0" smtClean="0">
                <a:solidFill>
                  <a:srgbClr val="FF0000"/>
                </a:solidFill>
              </a:rPr>
              <a:t>of</a:t>
            </a:r>
            <a:r>
              <a:rPr kumimoji="1" lang="zh-CN" altLang="en-US" sz="48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4800" b="1" dirty="0" smtClean="0">
                <a:solidFill>
                  <a:srgbClr val="FF0000"/>
                </a:solidFill>
              </a:rPr>
              <a:t>theories</a:t>
            </a:r>
            <a:endParaRPr kumimoji="1" lang="zh-CN" alt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52700" y="3187700"/>
            <a:ext cx="6172200" cy="3060699"/>
          </a:xfrm>
        </p:spPr>
        <p:txBody>
          <a:bodyPr>
            <a:noAutofit/>
          </a:bodyPr>
          <a:lstStyle/>
          <a:p>
            <a:r>
              <a:rPr kumimoji="1" lang="en-US" altLang="zh-CN" sz="4000" b="1" dirty="0" smtClean="0"/>
              <a:t>Bloom’s</a:t>
            </a:r>
            <a:r>
              <a:rPr kumimoji="1" lang="zh-CN" altLang="en-US" sz="4000" b="1" dirty="0" smtClean="0"/>
              <a:t> </a:t>
            </a:r>
            <a:r>
              <a:rPr kumimoji="1" lang="en-US" altLang="zh-CN" sz="4000" b="1" dirty="0" smtClean="0"/>
              <a:t>Taxonomy</a:t>
            </a:r>
          </a:p>
          <a:p>
            <a:r>
              <a:rPr lang="en-US" altLang="zh-CN" sz="4000" b="1" dirty="0" smtClean="0"/>
              <a:t>The</a:t>
            </a:r>
            <a:r>
              <a:rPr lang="zh-CN" altLang="en-US" sz="4000" b="1" dirty="0" smtClean="0"/>
              <a:t> </a:t>
            </a:r>
            <a:r>
              <a:rPr lang="en-US" altLang="zh-CN" sz="4000" b="1" dirty="0" smtClean="0"/>
              <a:t>Delphi </a:t>
            </a:r>
            <a:r>
              <a:rPr lang="en-US" altLang="zh-CN" sz="4000" b="1" dirty="0" smtClean="0"/>
              <a:t>Report</a:t>
            </a:r>
          </a:p>
          <a:p>
            <a:pPr marL="0" indent="0">
              <a:buNone/>
            </a:pPr>
            <a:endParaRPr kumimoji="1" lang="zh-CN" altLang="en-US" sz="3200" dirty="0"/>
          </a:p>
        </p:txBody>
      </p:sp>
      <p:pic>
        <p:nvPicPr>
          <p:cNvPr id="4" name="图片 3" descr="images (1)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26" y="3403601"/>
            <a:ext cx="1736870" cy="156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44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爆光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Expo">
      <a:maj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Exp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3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93000"/>
                <a:satMod val="130000"/>
              </a:schemeClr>
            </a:gs>
            <a:gs pos="60000">
              <a:schemeClr val="phClr">
                <a:tint val="80000"/>
                <a:shade val="93000"/>
                <a:satMod val="130000"/>
              </a:schemeClr>
            </a:gs>
            <a:gs pos="100000">
              <a:schemeClr val="phClr"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34925" cap="flat" cmpd="sng" algn="ctr"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86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C0C0C0">
                <a:alpha val="75000"/>
              </a:srgbClr>
            </a:innerShdw>
            <a:outerShdw blurRad="63500" dist="38100" dir="5400000" sx="105000" sy="105000" algn="br" rotWithShape="0">
              <a:srgbClr val="000000">
                <a:alpha val="30000"/>
              </a:srgbClr>
            </a:outerShdw>
          </a:effectLst>
        </a:effectStyle>
        <a:effectStyle>
          <a:effectLst>
            <a:innerShdw blurRad="50800" dist="25400" dir="16200000">
              <a:srgbClr val="C0C0C0">
                <a:alpha val="75000"/>
              </a:srgbClr>
            </a:innerShdw>
            <a:reflection blurRad="63500" stA="40000" endPos="50000" dist="127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爆光.thmx</Template>
  <TotalTime>1643</TotalTime>
  <Words>841</Words>
  <Application>Microsoft Macintosh PowerPoint</Application>
  <PresentationFormat>全屏显示(4:3)</PresentationFormat>
  <Paragraphs>142</Paragraphs>
  <Slides>35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36" baseType="lpstr">
      <vt:lpstr>爆光</vt:lpstr>
      <vt:lpstr>Reading for Critical Thinking</vt:lpstr>
      <vt:lpstr>            Overall Goal</vt:lpstr>
      <vt:lpstr>               Agenda</vt:lpstr>
      <vt:lpstr>PowerPoint 演示文稿</vt:lpstr>
      <vt:lpstr>What is Critical Thinking?</vt:lpstr>
      <vt:lpstr>What is Critical Reading?</vt:lpstr>
      <vt:lpstr>What is Critical Reading?</vt:lpstr>
      <vt:lpstr>PowerPoint 演示文稿</vt:lpstr>
      <vt:lpstr>       A little bit of theories</vt:lpstr>
      <vt:lpstr>        Bloom’s Taxonomy</vt:lpstr>
      <vt:lpstr>        The Delphi Report (1990)</vt:lpstr>
      <vt:lpstr>       Critical Thinking Skills</vt:lpstr>
      <vt:lpstr>    Dispositions toward Critical Thinking</vt:lpstr>
      <vt:lpstr>PowerPoint 演示文稿</vt:lpstr>
      <vt:lpstr>7  Critical  Reading  Strategies</vt:lpstr>
      <vt:lpstr>                   1.  Previewing </vt:lpstr>
      <vt:lpstr>               2.  Contextualizing </vt:lpstr>
      <vt:lpstr>                     3.  Questioning</vt:lpstr>
      <vt:lpstr>                     4.  Reflecting</vt:lpstr>
      <vt:lpstr>   5.  Outlining and summarizing</vt:lpstr>
      <vt:lpstr>         6.  Evaluating</vt:lpstr>
      <vt:lpstr>   7.  Comparing and contrasting</vt:lpstr>
      <vt:lpstr>      Think-Pair-share</vt:lpstr>
      <vt:lpstr>PowerPoint 演示文稿</vt:lpstr>
      <vt:lpstr>                          </vt:lpstr>
      <vt:lpstr>              Objectives</vt:lpstr>
      <vt:lpstr>      Teaching  Procedures</vt:lpstr>
      <vt:lpstr>PowerPoint 演示文稿</vt:lpstr>
      <vt:lpstr>PowerPoint 演示文稿</vt:lpstr>
      <vt:lpstr>       Text-Dependent Questions</vt:lpstr>
      <vt:lpstr>Create questions according to Bloom’s Taxonomy</vt:lpstr>
      <vt:lpstr>PowerPoint 演示文稿</vt:lpstr>
      <vt:lpstr>            Questioning the Author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For Critical Thinking</dc:title>
  <dc:creator>zouzgw 邹</dc:creator>
  <cp:lastModifiedBy>zouzgw 邹</cp:lastModifiedBy>
  <cp:revision>212</cp:revision>
  <dcterms:created xsi:type="dcterms:W3CDTF">2015-10-10T18:08:20Z</dcterms:created>
  <dcterms:modified xsi:type="dcterms:W3CDTF">2015-11-03T15:31:01Z</dcterms:modified>
</cp:coreProperties>
</file>