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84" r:id="rId8"/>
    <p:sldId id="276" r:id="rId9"/>
    <p:sldId id="285" r:id="rId10"/>
    <p:sldId id="267" r:id="rId11"/>
    <p:sldId id="286" r:id="rId12"/>
    <p:sldId id="268" r:id="rId13"/>
    <p:sldId id="269" r:id="rId14"/>
    <p:sldId id="277" r:id="rId15"/>
    <p:sldId id="282" r:id="rId16"/>
    <p:sldId id="270" r:id="rId17"/>
    <p:sldId id="278" r:id="rId18"/>
    <p:sldId id="279" r:id="rId19"/>
    <p:sldId id="280" r:id="rId20"/>
    <p:sldId id="281" r:id="rId21"/>
    <p:sldId id="271" r:id="rId22"/>
    <p:sldId id="272" r:id="rId23"/>
    <p:sldId id="273" r:id="rId24"/>
    <p:sldId id="274" r:id="rId25"/>
    <p:sldId id="275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CC"/>
    <a:srgbClr val="660066"/>
    <a:srgbClr val="990000"/>
    <a:srgbClr val="FF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2015/11/2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9978;&#20256;/Excerpted%20Remarks%20At%20the%2010th%20CA%20Expo%20and%20CABIS%20by%20Li%20Keqiang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9978;&#20256;/Excerpted%20Remarks%20by%20Michelle%20Obama%20at%20Peking%20University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Jun-Nov\&#31185;&#30740;\presentation\&#19978;&#20256;\Excerpted%20Remarks%20by%20Michelle%20Obama%20at%20Peking%20University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Remarks%20by%20Michelle%20Obama%20at%20Peking%20University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rubrics%201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rubrics%202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29684" cy="214314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>
                <a:solidFill>
                  <a:srgbClr val="FF9933"/>
                </a:solidFill>
              </a:rPr>
              <a:t>Critical Thinking </a:t>
            </a:r>
            <a:br>
              <a:rPr lang="en-US" altLang="zh-CN" sz="4000" b="1" dirty="0" smtClean="0">
                <a:solidFill>
                  <a:srgbClr val="FF9933"/>
                </a:solidFill>
              </a:rPr>
            </a:br>
            <a:r>
              <a:rPr lang="en-US" altLang="zh-CN" sz="4000" b="1" dirty="0" smtClean="0">
                <a:solidFill>
                  <a:srgbClr val="FF9933"/>
                </a:solidFill>
              </a:rPr>
              <a:t>&amp;  Interpreting Class</a:t>
            </a:r>
            <a:br>
              <a:rPr lang="en-US" altLang="zh-CN" sz="4000" b="1" dirty="0" smtClean="0">
                <a:solidFill>
                  <a:srgbClr val="FF9933"/>
                </a:solidFill>
              </a:rPr>
            </a:br>
            <a:r>
              <a:rPr lang="en-US" altLang="zh-CN" sz="4000" b="1" dirty="0" smtClean="0">
                <a:solidFill>
                  <a:srgbClr val="FF9933"/>
                </a:solidFill>
              </a:rPr>
              <a:t>——from practical perspective  </a:t>
            </a:r>
            <a:endParaRPr lang="zh-CN" altLang="en-US" sz="4000" b="1" dirty="0">
              <a:solidFill>
                <a:srgbClr val="FF9933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3357562"/>
            <a:ext cx="8072494" cy="966782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By Penny</a:t>
            </a:r>
          </a:p>
          <a:p>
            <a:endParaRPr lang="zh-CN" altLang="en-US" dirty="0"/>
          </a:p>
        </p:txBody>
      </p:sp>
      <p:pic>
        <p:nvPicPr>
          <p:cNvPr id="21509" name="Picture 5" descr="C:\Users\think\Desktop\How Instructors Prompt Critical Thinking During Class Discuss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357430" cy="2357430"/>
          </a:xfrm>
          <a:prstGeom prst="rect">
            <a:avLst/>
          </a:prstGeom>
          <a:noFill/>
        </p:spPr>
      </p:pic>
      <p:pic>
        <p:nvPicPr>
          <p:cNvPr id="1026" name="Picture 2" descr="C:\Users\think\Desktop\interpreter-symbo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415571"/>
            <a:ext cx="2428860" cy="2442429"/>
          </a:xfrm>
          <a:prstGeom prst="rect">
            <a:avLst/>
          </a:prstGeom>
          <a:noFill/>
        </p:spPr>
      </p:pic>
      <p:pic>
        <p:nvPicPr>
          <p:cNvPr id="6" name="Picture 2" descr="C:\Users\think\Desktop\ThinkConsulting_Pic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304644"/>
            <a:ext cx="2998782" cy="255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901014" cy="12858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Activities to Develop Critical Thinking in Interpreting Class (5)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2428868"/>
            <a:ext cx="8001056" cy="364333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/>
              <a:t>Evaluating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peer evaluating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self evaluating</a:t>
            </a:r>
          </a:p>
          <a:p>
            <a:pPr lvl="0"/>
            <a:r>
              <a:rPr lang="en-US" altLang="zh-CN" sz="3200" dirty="0" smtClean="0"/>
              <a:t>writing retrospective report</a:t>
            </a:r>
            <a:endParaRPr lang="zh-CN" altLang="en-US" sz="3200" dirty="0" smtClean="0"/>
          </a:p>
          <a:p>
            <a:endParaRPr lang="zh-CN" altLang="en-US" dirty="0"/>
          </a:p>
        </p:txBody>
      </p:sp>
      <p:pic>
        <p:nvPicPr>
          <p:cNvPr id="15362" name="Picture 2" descr="http://teaching-matters.net/wp-content/uploads/2012/09/evalu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071678"/>
            <a:ext cx="209423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972452" cy="115327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Activities to Develop Critical Thinking in Interpreting Class (6)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2500306"/>
            <a:ext cx="8072494" cy="37147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/>
              <a:t>Creating</a:t>
            </a:r>
            <a:r>
              <a:rPr lang="en-US" sz="3200" dirty="0" smtClean="0"/>
              <a:t>: 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impromptu speaking</a:t>
            </a:r>
          </a:p>
          <a:p>
            <a:pPr lvl="0"/>
            <a:r>
              <a:rPr lang="en-US" sz="3200" dirty="0" smtClean="0"/>
              <a:t>presentation</a:t>
            </a:r>
          </a:p>
          <a:p>
            <a:pPr lvl="0"/>
            <a:r>
              <a:rPr lang="en-US" sz="3200" dirty="0" smtClean="0"/>
              <a:t>simulative liaison interpreting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mock conference interpreting</a:t>
            </a:r>
            <a:endParaRPr lang="zh-CN" altLang="en-US" sz="3200" dirty="0" smtClean="0"/>
          </a:p>
          <a:p>
            <a:endParaRPr lang="zh-CN" altLang="en-US" dirty="0"/>
          </a:p>
        </p:txBody>
      </p:sp>
      <p:pic>
        <p:nvPicPr>
          <p:cNvPr id="15365" name="Picture 5" descr="C:\Users\think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071678"/>
            <a:ext cx="2571768" cy="15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58246" cy="9286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Teaching Design for an Interpreting Class (1)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3467104"/>
          </a:xfrm>
        </p:spPr>
        <p:txBody>
          <a:bodyPr/>
          <a:lstStyle/>
          <a:p>
            <a:pPr lvl="0"/>
            <a:r>
              <a:rPr lang="en-US" sz="3200" b="1" dirty="0" smtClean="0"/>
              <a:t>Course Title: </a:t>
            </a:r>
            <a:r>
              <a:rPr lang="en-US" sz="3200" dirty="0" smtClean="0"/>
              <a:t>Interpreting between English and Chinese</a:t>
            </a:r>
            <a:endParaRPr lang="zh-CN" altLang="en-US" sz="3200" dirty="0" smtClean="0"/>
          </a:p>
          <a:p>
            <a:pPr lvl="0"/>
            <a:r>
              <a:rPr lang="en-US" sz="3200" b="1" dirty="0" smtClean="0"/>
              <a:t>Lesson Title: </a:t>
            </a:r>
            <a:r>
              <a:rPr lang="en-US" sz="3200" dirty="0" smtClean="0"/>
              <a:t>Ceremonial Speeches</a:t>
            </a:r>
            <a:endParaRPr lang="zh-CN" altLang="en-US" sz="3200" dirty="0" smtClean="0"/>
          </a:p>
          <a:p>
            <a:pPr lvl="0"/>
            <a:r>
              <a:rPr lang="en-US" sz="3200" b="1" dirty="0" smtClean="0"/>
              <a:t>Length of Lesson: </a:t>
            </a:r>
            <a:r>
              <a:rPr lang="en-US" sz="3200" dirty="0" smtClean="0"/>
              <a:t>120 </a:t>
            </a:r>
            <a:r>
              <a:rPr lang="en-US" sz="3200" dirty="0" smtClean="0"/>
              <a:t>minutes</a:t>
            </a:r>
            <a:endParaRPr lang="zh-CN" altLang="en-US" sz="3200" dirty="0" smtClean="0"/>
          </a:p>
          <a:p>
            <a:pPr lvl="0"/>
            <a:r>
              <a:rPr lang="en-US" sz="3200" b="1" dirty="0" smtClean="0"/>
              <a:t>Student Level: </a:t>
            </a:r>
            <a:r>
              <a:rPr lang="en-US" sz="3200" dirty="0" smtClean="0"/>
              <a:t>junior students in college</a:t>
            </a:r>
            <a:endParaRPr lang="zh-CN" altLang="en-US" sz="3200" dirty="0" smtClean="0"/>
          </a:p>
          <a:p>
            <a:endParaRPr lang="zh-CN" altLang="en-US" dirty="0"/>
          </a:p>
        </p:txBody>
      </p:sp>
      <p:pic>
        <p:nvPicPr>
          <p:cNvPr id="14340" name="Picture 4" descr="http://www.ecse.rpi.edu/homepages/agung/Teach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72008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29642" cy="85725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Teaching Design for an Interpreting Class (2)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428868"/>
            <a:ext cx="8429684" cy="414340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200" b="1" dirty="0" smtClean="0"/>
              <a:t>Objectives: </a:t>
            </a:r>
          </a:p>
          <a:p>
            <a:pPr lvl="0" algn="just">
              <a:buNone/>
            </a:pPr>
            <a:r>
              <a:rPr lang="en-US" sz="3200" dirty="0" smtClean="0"/>
              <a:t>1. to enhance students' skills of public speaking, memorizing and paraphrasing (develop different levels of critical thinking skills); </a:t>
            </a:r>
          </a:p>
          <a:p>
            <a:pPr lvl="0" algn="just">
              <a:buNone/>
            </a:pPr>
            <a:r>
              <a:rPr lang="en-US" sz="3200" dirty="0" smtClean="0"/>
              <a:t>2. to get students familiar with the style and expressions of speeches in public events and ceremonies</a:t>
            </a:r>
            <a:endParaRPr lang="zh-CN" altLang="en-US" sz="3200" dirty="0" smtClean="0"/>
          </a:p>
        </p:txBody>
      </p:sp>
      <p:pic>
        <p:nvPicPr>
          <p:cNvPr id="13314" name="Picture 2" descr="http://ceoskillfoundations.com/media/Objectives_-_L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4643469" cy="144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29642" cy="108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Teaching Design for an Interpreting Class (3)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565354"/>
          </a:xfrm>
        </p:spPr>
        <p:txBody>
          <a:bodyPr/>
          <a:lstStyle/>
          <a:p>
            <a:pPr lvl="0">
              <a:buNone/>
            </a:pPr>
            <a:r>
              <a:rPr lang="en-US" sz="3200" b="1" dirty="0" smtClean="0"/>
              <a:t>Materials: </a:t>
            </a:r>
          </a:p>
          <a:p>
            <a:pPr algn="just">
              <a:buNone/>
            </a:pPr>
            <a:r>
              <a:rPr lang="en-US" sz="3200" dirty="0" smtClean="0"/>
              <a:t>1.Chinese speech (Excerpted remarks at the 10th CAEXPO and CABIS by Li </a:t>
            </a:r>
            <a:r>
              <a:rPr lang="en-US" sz="3200" dirty="0" err="1" smtClean="0"/>
              <a:t>Keqiang</a:t>
            </a:r>
            <a:r>
              <a:rPr lang="en-US" sz="3200" dirty="0" smtClean="0"/>
              <a:t>, Premier of the State Council of China )</a:t>
            </a:r>
          </a:p>
          <a:p>
            <a:endParaRPr lang="zh-CN" altLang="en-US" dirty="0"/>
          </a:p>
        </p:txBody>
      </p:sp>
      <p:pic>
        <p:nvPicPr>
          <p:cNvPr id="12290" name="Picture 2" descr="http://www.people.com.cn/mediafile/pic/20130904/20/901255305124571581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214710" cy="402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108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Teaching Design for an Interpreting Class (4)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2636528"/>
          </a:xfrm>
        </p:spPr>
        <p:txBody>
          <a:bodyPr/>
          <a:lstStyle/>
          <a:p>
            <a:pPr lvl="0">
              <a:buNone/>
            </a:pPr>
            <a:r>
              <a:rPr lang="en-US" sz="3200" b="1" dirty="0" smtClean="0"/>
              <a:t>Materials:  </a:t>
            </a:r>
          </a:p>
          <a:p>
            <a:pPr algn="just">
              <a:buNone/>
            </a:pPr>
            <a:r>
              <a:rPr lang="en-US" sz="3200" dirty="0" smtClean="0"/>
              <a:t>2. English speech (Excerpted remarks by Michelle </a:t>
            </a:r>
            <a:r>
              <a:rPr lang="en-US" sz="3200" dirty="0" err="1" smtClean="0"/>
              <a:t>Obama</a:t>
            </a:r>
            <a:r>
              <a:rPr lang="en-US" sz="3200" dirty="0" smtClean="0"/>
              <a:t>, First Lady of the United States  at Peking University)</a:t>
            </a:r>
            <a:endParaRPr lang="zh-CN" altLang="en-US" sz="3200" dirty="0" smtClean="0"/>
          </a:p>
          <a:p>
            <a:endParaRPr lang="zh-CN" altLang="en-US" dirty="0"/>
          </a:p>
        </p:txBody>
      </p:sp>
      <p:sp>
        <p:nvSpPr>
          <p:cNvPr id="8" name="矩形 7">
            <a:hlinkClick r:id="rId3" action="ppaction://hlinkfile"/>
          </p:cNvPr>
          <p:cNvSpPr/>
          <p:nvPr/>
        </p:nvSpPr>
        <p:spPr>
          <a:xfrm>
            <a:off x="5929322" y="3143248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2" name="Picture 4" descr="http://www.msnbc.com/sites/msnbc/files/styles/ratio--83-34--830x340/public/articles/479990689.jpg?itok=GIquhq-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14752"/>
            <a:ext cx="6858048" cy="2806705"/>
          </a:xfrm>
          <a:prstGeom prst="rect">
            <a:avLst/>
          </a:prstGeom>
          <a:noFill/>
        </p:spPr>
      </p:pic>
      <p:pic>
        <p:nvPicPr>
          <p:cNvPr id="10" name="Excerpted Remarks by Michelle Obama at Peking Universi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643174" y="150017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10001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Teaching Design for an Interpreting Class (5)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00174"/>
            <a:ext cx="8429684" cy="514353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3200" b="1" dirty="0" smtClean="0"/>
              <a:t>Procedure:</a:t>
            </a:r>
            <a:endParaRPr lang="zh-CN" altLang="en-US" sz="3200" b="1" dirty="0" smtClean="0"/>
          </a:p>
          <a:p>
            <a:pPr lvl="0">
              <a:buNone/>
            </a:pPr>
            <a:r>
              <a:rPr lang="en-US" sz="2800" dirty="0" smtClean="0"/>
              <a:t>1. </a:t>
            </a:r>
            <a:r>
              <a:rPr lang="en-US" sz="3200" dirty="0" smtClean="0"/>
              <a:t>Lead-in and warm-up activity of pair speaking </a:t>
            </a:r>
            <a:r>
              <a:rPr lang="en-US" sz="3200" dirty="0" smtClean="0"/>
              <a:t>(10mins</a:t>
            </a:r>
            <a:r>
              <a:rPr lang="en-US" sz="3200" dirty="0" smtClean="0"/>
              <a:t>) </a:t>
            </a:r>
            <a:endParaRPr lang="zh-CN" altLang="en-US" sz="3200" dirty="0" smtClean="0"/>
          </a:p>
          <a:p>
            <a:pPr lvl="0">
              <a:buNone/>
            </a:pPr>
            <a:r>
              <a:rPr lang="en-US" sz="3200" dirty="0" smtClean="0"/>
              <a:t>2. Public speaking, retelling and peer evaluation (25mins)</a:t>
            </a:r>
            <a:endParaRPr lang="zh-CN" altLang="en-US" sz="3200" dirty="0" smtClean="0"/>
          </a:p>
          <a:p>
            <a:pPr lvl="0">
              <a:buNone/>
            </a:pPr>
            <a:r>
              <a:rPr lang="en-US" sz="3200" dirty="0" smtClean="0"/>
              <a:t>3. Chinese-English interpreting and paraphrasing </a:t>
            </a:r>
            <a:r>
              <a:rPr lang="en-US" sz="3200" dirty="0" smtClean="0"/>
              <a:t>(40mins</a:t>
            </a:r>
            <a:r>
              <a:rPr lang="en-US" sz="3200" dirty="0" smtClean="0"/>
              <a:t>)</a:t>
            </a:r>
            <a:endParaRPr lang="zh-CN" altLang="en-US" sz="3200" dirty="0" smtClean="0"/>
          </a:p>
          <a:p>
            <a:pPr lvl="0">
              <a:buNone/>
            </a:pPr>
            <a:r>
              <a:rPr lang="en-US" sz="3200" dirty="0" smtClean="0"/>
              <a:t>4. English-Chinese interpreting and peer evaluation </a:t>
            </a:r>
            <a:r>
              <a:rPr lang="en-US" sz="3200" dirty="0" smtClean="0"/>
              <a:t>(35mins</a:t>
            </a:r>
            <a:r>
              <a:rPr lang="en-US" sz="3200" dirty="0" smtClean="0"/>
              <a:t>)</a:t>
            </a:r>
            <a:endParaRPr lang="zh-CN" altLang="en-US" sz="3200" dirty="0" smtClean="0"/>
          </a:p>
          <a:p>
            <a:pPr lvl="0">
              <a:buNone/>
            </a:pPr>
            <a:r>
              <a:rPr lang="en-US" sz="3200" dirty="0" smtClean="0"/>
              <a:t>5. Task assignment for next week (10mins)</a:t>
            </a:r>
            <a:endParaRPr lang="zh-CN" altLang="en-US" sz="32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9286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Step 1</a:t>
            </a:r>
            <a:r>
              <a:rPr lang="en-US" sz="3600" dirty="0" smtClean="0"/>
              <a:t> </a:t>
            </a:r>
            <a:r>
              <a:rPr lang="en-US" sz="3600" dirty="0" smtClean="0"/>
              <a:t>(10mins</a:t>
            </a:r>
            <a:r>
              <a:rPr lang="en-US" sz="3600" dirty="0" smtClean="0"/>
              <a:t>)</a:t>
            </a:r>
            <a:r>
              <a:rPr lang="en-US" sz="3600" b="1" dirty="0" smtClean="0">
                <a:solidFill>
                  <a:srgbClr val="C00000"/>
                </a:solidFill>
              </a:rPr>
              <a:t> .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643050"/>
            <a:ext cx="8286808" cy="500066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3200" dirty="0" smtClean="0"/>
              <a:t>   Lead-in and warm-up activity of pair speaking——have students do </a:t>
            </a:r>
            <a:r>
              <a:rPr lang="en-US" sz="3200" dirty="0" smtClean="0">
                <a:solidFill>
                  <a:srgbClr val="C00000"/>
                </a:solidFill>
              </a:rPr>
              <a:t>pair-work of speaking</a:t>
            </a:r>
            <a:r>
              <a:rPr lang="en-US" sz="3200" dirty="0" smtClean="0"/>
              <a:t> in English with topics given a week ago for preparing</a:t>
            </a:r>
            <a:endParaRPr lang="zh-CN" altLang="en-US" sz="3200" dirty="0" smtClean="0"/>
          </a:p>
          <a:p>
            <a:r>
              <a:rPr lang="en-US" altLang="zh-CN" sz="3200" dirty="0" smtClean="0">
                <a:solidFill>
                  <a:srgbClr val="FF6600"/>
                </a:solidFill>
              </a:rPr>
              <a:t>Welcome Speech</a:t>
            </a:r>
          </a:p>
          <a:p>
            <a:r>
              <a:rPr lang="en-US" altLang="zh-CN" sz="3200" dirty="0" smtClean="0">
                <a:solidFill>
                  <a:srgbClr val="0070C0"/>
                </a:solidFill>
              </a:rPr>
              <a:t>Opening/Closing Speech</a:t>
            </a:r>
          </a:p>
          <a:p>
            <a:r>
              <a:rPr lang="en-US" altLang="zh-CN" sz="3200" dirty="0" smtClean="0">
                <a:solidFill>
                  <a:srgbClr val="CC0066"/>
                </a:solidFill>
              </a:rPr>
              <a:t>Banquet Toast</a:t>
            </a:r>
            <a:endParaRPr lang="zh-CN" altLang="en-US" sz="2800" dirty="0"/>
          </a:p>
        </p:txBody>
      </p:sp>
      <p:sp>
        <p:nvSpPr>
          <p:cNvPr id="7" name="五角星 6"/>
          <p:cNvSpPr/>
          <p:nvPr/>
        </p:nvSpPr>
        <p:spPr>
          <a:xfrm>
            <a:off x="642910" y="857232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14" y="704088"/>
            <a:ext cx="7472386" cy="79608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Step 2</a:t>
            </a:r>
            <a:r>
              <a:rPr lang="en-US" sz="3600" dirty="0" smtClean="0"/>
              <a:t> (25mins)</a:t>
            </a:r>
            <a:r>
              <a:rPr lang="en-US" sz="3600" b="1" dirty="0" smtClean="0">
                <a:solidFill>
                  <a:srgbClr val="C00000"/>
                </a:solidFill>
              </a:rPr>
              <a:t> .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31996"/>
          </a:xfrm>
        </p:spPr>
        <p:txBody>
          <a:bodyPr/>
          <a:lstStyle/>
          <a:p>
            <a:pPr lvl="0" algn="just">
              <a:buNone/>
            </a:pPr>
            <a:r>
              <a:rPr lang="en-US" sz="3200" dirty="0" smtClean="0"/>
              <a:t>  Public speaking, retelling and peer evaluating——</a:t>
            </a:r>
          </a:p>
          <a:p>
            <a:pPr algn="just"/>
            <a:r>
              <a:rPr lang="en-US" sz="3200" dirty="0" smtClean="0"/>
              <a:t>have volunteer students </a:t>
            </a:r>
            <a:r>
              <a:rPr lang="en-US" sz="3200" dirty="0" smtClean="0">
                <a:solidFill>
                  <a:srgbClr val="CC0066"/>
                </a:solidFill>
              </a:rPr>
              <a:t>deliver the English speeches </a:t>
            </a:r>
            <a:r>
              <a:rPr lang="en-US" sz="3200" dirty="0" smtClean="0"/>
              <a:t>in front of the class </a:t>
            </a:r>
          </a:p>
          <a:p>
            <a:pPr algn="just"/>
            <a:r>
              <a:rPr lang="en-US" sz="3200" dirty="0" smtClean="0"/>
              <a:t>call other students to </a:t>
            </a:r>
            <a:r>
              <a:rPr lang="en-US" sz="3200" dirty="0" smtClean="0">
                <a:solidFill>
                  <a:srgbClr val="0000CC"/>
                </a:solidFill>
              </a:rPr>
              <a:t>retell the speeches</a:t>
            </a:r>
            <a:endParaRPr lang="en-US" sz="3200" dirty="0" smtClean="0"/>
          </a:p>
          <a:p>
            <a:pPr algn="just"/>
            <a:r>
              <a:rPr lang="en-US" sz="3200" dirty="0" smtClean="0"/>
              <a:t>have students do </a:t>
            </a:r>
            <a:r>
              <a:rPr lang="en-US" sz="3200" dirty="0" smtClean="0">
                <a:solidFill>
                  <a:srgbClr val="FF6600"/>
                </a:solidFill>
              </a:rPr>
              <a:t>peer evaluation </a:t>
            </a:r>
            <a:r>
              <a:rPr lang="en-US" sz="3200" dirty="0" smtClean="0"/>
              <a:t>with given </a:t>
            </a:r>
            <a:r>
              <a:rPr lang="en-US" sz="3200" dirty="0" smtClean="0">
                <a:hlinkClick r:id="rId2" action="ppaction://hlinkfile"/>
              </a:rPr>
              <a:t>rubrics</a:t>
            </a:r>
            <a:r>
              <a:rPr lang="en-US" sz="3200" dirty="0" smtClean="0"/>
              <a:t> on public speaking performance</a:t>
            </a:r>
            <a:endParaRPr lang="zh-CN" altLang="en-US" sz="3200" dirty="0" smtClean="0"/>
          </a:p>
          <a:p>
            <a:endParaRPr lang="zh-CN" altLang="en-US" dirty="0"/>
          </a:p>
        </p:txBody>
      </p:sp>
      <p:sp>
        <p:nvSpPr>
          <p:cNvPr id="4" name="五角星 3"/>
          <p:cNvSpPr/>
          <p:nvPr/>
        </p:nvSpPr>
        <p:spPr>
          <a:xfrm>
            <a:off x="500034" y="1000108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00948" cy="10001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Step 3</a:t>
            </a:r>
            <a:r>
              <a:rPr lang="en-US" sz="3600" dirty="0" smtClean="0"/>
              <a:t> </a:t>
            </a:r>
            <a:r>
              <a:rPr lang="en-US" sz="3600" dirty="0" smtClean="0"/>
              <a:t>(40mins</a:t>
            </a:r>
            <a:r>
              <a:rPr lang="en-US" sz="3600" dirty="0" smtClean="0"/>
              <a:t>)</a:t>
            </a:r>
            <a:r>
              <a:rPr lang="en-US" sz="3600" b="1" dirty="0" smtClean="0">
                <a:solidFill>
                  <a:srgbClr val="C00000"/>
                </a:solidFill>
              </a:rPr>
              <a:t> .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2149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dirty="0" smtClean="0"/>
              <a:t>  Chinese-English interpreting and paraphrasing——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</a:rPr>
              <a:t>read out </a:t>
            </a:r>
            <a:r>
              <a:rPr lang="en-US" sz="3200" dirty="0" smtClean="0"/>
              <a:t>the excerpted Chinese speech segment by segment</a:t>
            </a:r>
          </a:p>
          <a:p>
            <a:pPr algn="just"/>
            <a:r>
              <a:rPr lang="en-US" sz="3200" dirty="0" smtClean="0"/>
              <a:t>call students to </a:t>
            </a:r>
            <a:r>
              <a:rPr lang="en-US" sz="3200" dirty="0" smtClean="0">
                <a:solidFill>
                  <a:srgbClr val="C00000"/>
                </a:solidFill>
              </a:rPr>
              <a:t>interpret </a:t>
            </a:r>
            <a:r>
              <a:rPr lang="en-US" sz="3200" dirty="0" smtClean="0"/>
              <a:t>the same segment with </a:t>
            </a:r>
            <a:r>
              <a:rPr lang="en-US" sz="3200" dirty="0" smtClean="0">
                <a:solidFill>
                  <a:srgbClr val="C00000"/>
                </a:solidFill>
              </a:rPr>
              <a:t>different versions </a:t>
            </a:r>
            <a:r>
              <a:rPr lang="en-US" sz="3200" dirty="0" smtClean="0"/>
              <a:t>by utilizing </a:t>
            </a:r>
            <a:r>
              <a:rPr lang="en-US" sz="3200" dirty="0" smtClean="0">
                <a:solidFill>
                  <a:srgbClr val="C00000"/>
                </a:solidFill>
              </a:rPr>
              <a:t>paraphrasing</a:t>
            </a:r>
            <a:r>
              <a:rPr lang="en-US" sz="3200" dirty="0" smtClean="0"/>
              <a:t> skills </a:t>
            </a:r>
          </a:p>
          <a:p>
            <a:pPr algn="just"/>
            <a:r>
              <a:rPr lang="en-US" altLang="zh-CN" sz="3200" dirty="0" smtClean="0"/>
              <a:t>have students </a:t>
            </a:r>
            <a:r>
              <a:rPr lang="en-US" altLang="zh-CN" sz="3200" dirty="0" smtClean="0">
                <a:solidFill>
                  <a:srgbClr val="CC0066"/>
                </a:solidFill>
              </a:rPr>
              <a:t>compare</a:t>
            </a:r>
            <a:r>
              <a:rPr lang="en-US" altLang="zh-CN" sz="3200" dirty="0" smtClean="0"/>
              <a:t> different versions of interpreting</a:t>
            </a:r>
            <a:endParaRPr lang="zh-CN" altLang="en-US" sz="3200" dirty="0"/>
          </a:p>
        </p:txBody>
      </p:sp>
      <p:sp>
        <p:nvSpPr>
          <p:cNvPr id="4" name="五角星 3"/>
          <p:cNvSpPr/>
          <p:nvPr/>
        </p:nvSpPr>
        <p:spPr>
          <a:xfrm>
            <a:off x="571472" y="714356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72410" cy="10001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Features of Interpreting Practice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571612"/>
            <a:ext cx="8001056" cy="485778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oral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communicative</a:t>
            </a:r>
            <a:endParaRPr lang="en-US" sz="3200" dirty="0" smtClean="0"/>
          </a:p>
          <a:p>
            <a:pPr lvl="0"/>
            <a:r>
              <a:rPr lang="en-US" altLang="zh-CN" sz="3200" dirty="0" smtClean="0"/>
              <a:t>cross-cultural 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impromptu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nerve-racking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single-handed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situational 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flexible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resourceful</a:t>
            </a:r>
            <a:endParaRPr lang="zh-CN" altLang="en-US" sz="3200" dirty="0" smtClean="0"/>
          </a:p>
          <a:p>
            <a:endParaRPr lang="zh-CN" altLang="en-US" sz="3200" dirty="0"/>
          </a:p>
        </p:txBody>
      </p:sp>
      <p:pic>
        <p:nvPicPr>
          <p:cNvPr id="1026" name="Picture 2" descr="D:\Jun-Nov\科研\presentation\2010042643158478_61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143272" cy="2149212"/>
          </a:xfrm>
          <a:prstGeom prst="rect">
            <a:avLst/>
          </a:prstGeom>
          <a:noFill/>
        </p:spPr>
      </p:pic>
      <p:pic>
        <p:nvPicPr>
          <p:cNvPr id="1027" name="Picture 3" descr="D:\Jun-Nov\科研\presentation\U10536P1275DT20131212153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429132"/>
            <a:ext cx="316022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704088"/>
            <a:ext cx="7400948" cy="8675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Step 4 </a:t>
            </a:r>
            <a:r>
              <a:rPr lang="en-US" sz="3600" dirty="0" smtClean="0"/>
              <a:t>(35mins</a:t>
            </a:r>
            <a:r>
              <a:rPr lang="en-US" sz="3600" dirty="0" smtClean="0"/>
              <a:t>)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785926"/>
            <a:ext cx="8258204" cy="45386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/>
              <a:t>  English-Chinese interpreting and peer evaluation——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</a:rPr>
              <a:t>play the audio/video clip </a:t>
            </a:r>
            <a:r>
              <a:rPr lang="en-US" sz="3200" dirty="0" smtClean="0"/>
              <a:t>of English speech for students to interpret into Chinese segment by segment</a:t>
            </a:r>
          </a:p>
          <a:p>
            <a:pPr algn="just"/>
            <a:r>
              <a:rPr lang="en-US" sz="3200" dirty="0" smtClean="0"/>
              <a:t>call some students to </a:t>
            </a:r>
            <a:r>
              <a:rPr lang="en-US" sz="3200" dirty="0" smtClean="0">
                <a:solidFill>
                  <a:srgbClr val="C00000"/>
                </a:solidFill>
              </a:rPr>
              <a:t>interpret</a:t>
            </a:r>
            <a:r>
              <a:rPr lang="en-US" sz="3200" dirty="0" smtClean="0"/>
              <a:t> to the whole class for </a:t>
            </a:r>
            <a:r>
              <a:rPr lang="en-US" sz="3200" dirty="0" smtClean="0">
                <a:solidFill>
                  <a:srgbClr val="C00000"/>
                </a:solidFill>
              </a:rPr>
              <a:t>peer evaluation </a:t>
            </a:r>
            <a:r>
              <a:rPr lang="en-US" sz="3200" dirty="0" smtClean="0"/>
              <a:t>with </a:t>
            </a:r>
            <a:r>
              <a:rPr lang="en-US" sz="3200" dirty="0" smtClean="0">
                <a:hlinkClick r:id="rId2" action="ppaction://hlinkfile"/>
              </a:rPr>
              <a:t>rubrics</a:t>
            </a:r>
            <a:r>
              <a:rPr lang="en-US" sz="3200" dirty="0" smtClean="0"/>
              <a:t> on interpreting performance</a:t>
            </a:r>
            <a:endParaRPr lang="zh-CN" altLang="en-US" sz="3200" dirty="0"/>
          </a:p>
        </p:txBody>
      </p:sp>
      <p:sp>
        <p:nvSpPr>
          <p:cNvPr id="4" name="五角星 3"/>
          <p:cNvSpPr/>
          <p:nvPr/>
        </p:nvSpPr>
        <p:spPr>
          <a:xfrm>
            <a:off x="571472" y="1000108"/>
            <a:ext cx="500066" cy="5000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500990" cy="9286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Step 5 </a:t>
            </a:r>
            <a:r>
              <a:rPr lang="en-US" sz="3600" dirty="0" smtClean="0"/>
              <a:t>(10mins)</a:t>
            </a:r>
            <a:r>
              <a:rPr lang="en-US" sz="3600" b="1" dirty="0" smtClean="0">
                <a:solidFill>
                  <a:srgbClr val="C00000"/>
                </a:solidFill>
              </a:rPr>
              <a:t> .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/>
              <a:t>   </a:t>
            </a:r>
            <a:r>
              <a:rPr lang="en-US" sz="3500" dirty="0" smtClean="0"/>
              <a:t>Assignment: prepare for the mock conference in next week</a:t>
            </a:r>
          </a:p>
          <a:p>
            <a:r>
              <a:rPr lang="en-US" sz="3500" dirty="0" smtClean="0"/>
              <a:t>The whole class is divided into four groups: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3500" dirty="0" smtClean="0">
                <a:solidFill>
                  <a:srgbClr val="0000CC"/>
                </a:solidFill>
              </a:rPr>
              <a:t>Conference Organizers </a:t>
            </a:r>
            <a:r>
              <a:rPr lang="en-US" sz="3500" dirty="0" smtClean="0"/>
              <a:t>(including conference host, conference secretary, Chinese speaker and English speaker)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CC0066"/>
                </a:solidFill>
              </a:rPr>
              <a:t>Interpreters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3500" dirty="0" smtClean="0">
                <a:solidFill>
                  <a:srgbClr val="990000"/>
                </a:solidFill>
              </a:rPr>
              <a:t> Journalists 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660066"/>
                </a:solidFill>
              </a:rPr>
              <a:t>Assessors </a:t>
            </a:r>
            <a:endParaRPr lang="zh-CN" altLang="en-US" sz="3500" dirty="0" smtClean="0">
              <a:solidFill>
                <a:srgbClr val="660066"/>
              </a:solidFill>
            </a:endParaRPr>
          </a:p>
          <a:p>
            <a:endParaRPr lang="zh-CN" altLang="en-US" dirty="0"/>
          </a:p>
        </p:txBody>
      </p:sp>
      <p:sp>
        <p:nvSpPr>
          <p:cNvPr id="4" name="五角星 3"/>
          <p:cNvSpPr/>
          <p:nvPr/>
        </p:nvSpPr>
        <p:spPr>
          <a:xfrm>
            <a:off x="642910" y="1000108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15370" cy="11430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Task of conference organizers: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928802"/>
            <a:ext cx="8286808" cy="43576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/>
              <a:t>  to prepare for all the affairs of the conference such as 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</a:rPr>
              <a:t>fixing up the classroom </a:t>
            </a:r>
            <a:r>
              <a:rPr lang="en-US" sz="3200" dirty="0" smtClean="0"/>
              <a:t>for conference; </a:t>
            </a:r>
          </a:p>
          <a:p>
            <a:pPr algn="just"/>
            <a:r>
              <a:rPr lang="en-US" sz="3200" dirty="0" smtClean="0">
                <a:solidFill>
                  <a:srgbClr val="CC0066"/>
                </a:solidFill>
              </a:rPr>
              <a:t>getting the notes or PPT ready </a:t>
            </a:r>
            <a:r>
              <a:rPr lang="en-US" sz="3200" dirty="0" smtClean="0"/>
              <a:t>for hosting and speaking;</a:t>
            </a:r>
          </a:p>
          <a:p>
            <a:pPr algn="just"/>
            <a:r>
              <a:rPr lang="en-US" sz="3200" dirty="0" smtClean="0">
                <a:solidFill>
                  <a:srgbClr val="7030A0"/>
                </a:solidFill>
              </a:rPr>
              <a:t>rehearsing</a:t>
            </a:r>
            <a:r>
              <a:rPr lang="en-US" sz="3200" dirty="0" smtClean="0"/>
              <a:t> for procedure and time management.</a:t>
            </a:r>
            <a:endParaRPr lang="zh-CN" altLang="en-US" sz="32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3573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Task of interpreters :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to prepare for the impromptu interpreting by </a:t>
            </a:r>
            <a:r>
              <a:rPr lang="en-US" sz="3200" dirty="0" smtClean="0">
                <a:solidFill>
                  <a:srgbClr val="CC0066"/>
                </a:solidFill>
              </a:rPr>
              <a:t>searching information </a:t>
            </a:r>
            <a:r>
              <a:rPr lang="en-US" sz="3200" dirty="0" smtClean="0"/>
              <a:t>related to the conference theme, </a:t>
            </a:r>
            <a:r>
              <a:rPr lang="en-US" sz="3200" dirty="0" smtClean="0">
                <a:solidFill>
                  <a:srgbClr val="0000CC"/>
                </a:solidFill>
              </a:rPr>
              <a:t>predicting contents </a:t>
            </a:r>
            <a:r>
              <a:rPr lang="en-US" sz="3200" dirty="0" smtClean="0"/>
              <a:t>of the speech and </a:t>
            </a:r>
            <a:r>
              <a:rPr lang="en-US" sz="3200" dirty="0" smtClean="0">
                <a:solidFill>
                  <a:srgbClr val="FF6600"/>
                </a:solidFill>
              </a:rPr>
              <a:t>collecting relevant vocabulary</a:t>
            </a:r>
            <a:r>
              <a:rPr lang="en-US" sz="3200" dirty="0" smtClean="0"/>
              <a:t>; </a:t>
            </a:r>
          </a:p>
          <a:p>
            <a:pPr algn="just"/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660066"/>
                </a:solidFill>
              </a:rPr>
              <a:t>write retrospective report </a:t>
            </a:r>
            <a:r>
              <a:rPr lang="en-US" sz="3200" dirty="0" smtClean="0"/>
              <a:t>for self evaluation with detailed analysis. </a:t>
            </a:r>
            <a:endParaRPr lang="zh-CN" altLang="en-US" sz="32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121444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Task of journalists: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214554"/>
            <a:ext cx="8258204" cy="4168816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C00000"/>
                </a:solidFill>
              </a:rPr>
              <a:t>prepare questions </a:t>
            </a:r>
            <a:r>
              <a:rPr lang="en-US" sz="3200" dirty="0" smtClean="0"/>
              <a:t>related to the conference theme; </a:t>
            </a:r>
          </a:p>
          <a:p>
            <a:pPr algn="just"/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CC0066"/>
                </a:solidFill>
              </a:rPr>
              <a:t>raise the questions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after the speakers have made the speeches; </a:t>
            </a:r>
          </a:p>
          <a:p>
            <a:pPr algn="just"/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0000CC"/>
                </a:solidFill>
              </a:rPr>
              <a:t>take videos </a:t>
            </a:r>
            <a:r>
              <a:rPr lang="en-US" sz="3200" dirty="0" smtClean="0"/>
              <a:t>of the conference and make editing afterwards. </a:t>
            </a:r>
            <a:endParaRPr lang="zh-CN" altLang="en-US" sz="3200" dirty="0" smtClean="0"/>
          </a:p>
          <a:p>
            <a:pPr algn="just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86724" cy="13573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Task of assessors: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071678"/>
            <a:ext cx="8186766" cy="4311692"/>
          </a:xfrm>
        </p:spPr>
        <p:txBody>
          <a:bodyPr/>
          <a:lstStyle/>
          <a:p>
            <a:pPr algn="just"/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C00000"/>
                </a:solidFill>
              </a:rPr>
              <a:t>observe the whole process </a:t>
            </a:r>
            <a:r>
              <a:rPr lang="en-US" sz="3200" dirty="0" smtClean="0"/>
              <a:t>of the conference; </a:t>
            </a:r>
          </a:p>
          <a:p>
            <a:pPr algn="just"/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0000CC"/>
                </a:solidFill>
              </a:rPr>
              <a:t>take notes and assess the performance </a:t>
            </a:r>
            <a:r>
              <a:rPr lang="en-US" sz="3200" dirty="0" smtClean="0"/>
              <a:t>of the other three groups; </a:t>
            </a:r>
          </a:p>
          <a:p>
            <a:pPr algn="just"/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CC0066"/>
                </a:solidFill>
              </a:rPr>
              <a:t>write evaluation report </a:t>
            </a:r>
            <a:r>
              <a:rPr lang="en-US" sz="3200" dirty="0" smtClean="0"/>
              <a:t>from observers’ point of view after the conference.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nk\Desktop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64360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872410" cy="12858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Features &amp; Requirement of Interpreting Class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4097378"/>
          </a:xfrm>
        </p:spPr>
        <p:txBody>
          <a:bodyPr/>
          <a:lstStyle/>
          <a:p>
            <a:pPr lvl="0"/>
            <a:r>
              <a:rPr lang="en-US" sz="3200" dirty="0" smtClean="0"/>
              <a:t>small class 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simulative situation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intense atmosphere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independent thinking</a:t>
            </a:r>
            <a:endParaRPr lang="zh-CN" altLang="en-US" sz="3200" dirty="0" smtClean="0"/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critical thinking</a:t>
            </a:r>
            <a:endParaRPr lang="zh-CN" altLang="en-US" sz="3200" dirty="0" smtClean="0">
              <a:solidFill>
                <a:srgbClr val="FF0000"/>
              </a:solidFill>
            </a:endParaRPr>
          </a:p>
          <a:p>
            <a:pPr lvl="0"/>
            <a:r>
              <a:rPr lang="en-US" sz="3200" dirty="0" smtClean="0"/>
              <a:t>reflective thinking</a:t>
            </a:r>
            <a:endParaRPr lang="zh-CN" altLang="en-US" sz="3200" dirty="0" smtClean="0"/>
          </a:p>
          <a:p>
            <a:endParaRPr lang="zh-CN" altLang="en-US" dirty="0"/>
          </a:p>
        </p:txBody>
      </p:sp>
      <p:pic>
        <p:nvPicPr>
          <p:cNvPr id="2050" name="Picture 2" descr="D:\Jun-Nov\科研\presentation\2010052609212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7378" y="4143381"/>
            <a:ext cx="3145149" cy="2102908"/>
          </a:xfrm>
          <a:prstGeom prst="rect">
            <a:avLst/>
          </a:prstGeom>
          <a:noFill/>
        </p:spPr>
      </p:pic>
      <p:pic>
        <p:nvPicPr>
          <p:cNvPr id="2053" name="Picture 5" descr="C:\Users\think\Desktop\V0tsmeo33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3"/>
            <a:ext cx="3143272" cy="212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72410" cy="100013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Bloom’s Taxonomy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5500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six cognitive levels</a:t>
            </a:r>
          </a:p>
          <a:p>
            <a:r>
              <a:rPr lang="en-US" sz="3200" dirty="0" smtClean="0"/>
              <a:t>six levels of intellectual behavior in learning</a:t>
            </a:r>
            <a:endParaRPr lang="zh-CN" altLang="en-US" sz="3200" dirty="0"/>
          </a:p>
        </p:txBody>
      </p:sp>
      <p:pic>
        <p:nvPicPr>
          <p:cNvPr id="4" name="图片 3" descr="QQ图片201510042053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714620"/>
            <a:ext cx="4429156" cy="389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500990" cy="10001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Critical Thinking &amp; Interpreting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8596" y="6286520"/>
            <a:ext cx="8286808" cy="57148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altLang="zh-CN" sz="2800" b="1" dirty="0" smtClean="0"/>
              <a:t>*ST: Source Text; TT: Target Text</a:t>
            </a:r>
            <a:endParaRPr lang="zh-CN" altLang="en-US" sz="2800" b="1" dirty="0"/>
          </a:p>
        </p:txBody>
      </p:sp>
      <p:pic>
        <p:nvPicPr>
          <p:cNvPr id="4" name="Picture 2" descr="D:\Jun-Nov\科研\presentation\CT skills &amp; interpreting ski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73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158162" cy="121444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Activities to Develop Critical Thinking in Interpreting Class (1)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2357430"/>
            <a:ext cx="8072494" cy="385765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200" b="1" dirty="0" smtClean="0"/>
              <a:t>Remembering</a:t>
            </a:r>
            <a:r>
              <a:rPr lang="en-US" sz="3200" dirty="0" smtClean="0"/>
              <a:t>: 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retelling exercise</a:t>
            </a:r>
          </a:p>
          <a:p>
            <a:pPr lvl="0"/>
            <a:r>
              <a:rPr lang="en-US" altLang="zh-CN" sz="3200" dirty="0" smtClean="0"/>
              <a:t>note-taking  exercise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vocabulary brainstorming</a:t>
            </a:r>
            <a:endParaRPr lang="zh-CN" altLang="en-US" sz="3200" dirty="0" smtClean="0"/>
          </a:p>
        </p:txBody>
      </p:sp>
      <p:pic>
        <p:nvPicPr>
          <p:cNvPr id="17414" name="Picture 6" descr="http://thumbs.dreamstime.com/t/red-marker-underlining-word-remember-isolatd-white-background-37919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428868"/>
            <a:ext cx="328614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58162" cy="121444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Activities to Develop Critical Thinking in Interpreting Class (2)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2357430"/>
            <a:ext cx="8072494" cy="428628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200" b="1" dirty="0" smtClean="0"/>
              <a:t>Understanding</a:t>
            </a:r>
            <a:r>
              <a:rPr lang="en-US" sz="3200" dirty="0" smtClean="0"/>
              <a:t>: 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summarizing exercise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predicting exercise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paraphrasing exercise</a:t>
            </a:r>
            <a:endParaRPr lang="zh-CN" altLang="en-US" sz="3200" dirty="0" smtClean="0"/>
          </a:p>
        </p:txBody>
      </p:sp>
      <p:pic>
        <p:nvPicPr>
          <p:cNvPr id="17418" name="Picture 10" descr="http://mobilephonespyingprograms.com/wp-content/uploads/2015/09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00306"/>
            <a:ext cx="2166936" cy="216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12961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Activities to Develop Critical Thinking in Interpreting Class (3)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2285992"/>
            <a:ext cx="8286808" cy="407196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/>
              <a:t>Applying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public speaking practice</a:t>
            </a:r>
          </a:p>
          <a:p>
            <a:pPr lvl="0"/>
            <a:r>
              <a:rPr lang="en-US" altLang="zh-CN" sz="3200" dirty="0" smtClean="0"/>
              <a:t>utilizing coping tactics</a:t>
            </a:r>
          </a:p>
          <a:p>
            <a:pPr lvl="0"/>
            <a:r>
              <a:rPr lang="en-US" sz="3200" dirty="0" smtClean="0"/>
              <a:t>utilizing paraphrasing skills</a:t>
            </a:r>
            <a:endParaRPr lang="zh-CN" altLang="en-US" sz="3200" dirty="0" smtClean="0"/>
          </a:p>
        </p:txBody>
      </p:sp>
      <p:pic>
        <p:nvPicPr>
          <p:cNvPr id="16385" name="Picture 1" descr="C:\Users\think\Desktop\LSU_ApplyBut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571744"/>
            <a:ext cx="248880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086724" cy="12858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Activities to Develop Critical Thinking in Interpreting Class (4)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786058"/>
            <a:ext cx="8358246" cy="37147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/>
              <a:t>Analyzing</a:t>
            </a:r>
            <a:r>
              <a:rPr lang="en-US" sz="3200" dirty="0" smtClean="0"/>
              <a:t>: </a:t>
            </a:r>
            <a:endParaRPr lang="zh-CN" altLang="en-US" sz="3200" dirty="0" smtClean="0"/>
          </a:p>
          <a:p>
            <a:pPr lvl="0"/>
            <a:r>
              <a:rPr lang="en-US" sz="3200" dirty="0" smtClean="0"/>
              <a:t>explaining culture-specific terms</a:t>
            </a:r>
            <a:endParaRPr lang="zh-CN" altLang="en-US" sz="3200" dirty="0" smtClean="0"/>
          </a:p>
          <a:p>
            <a:pPr lvl="0"/>
            <a:r>
              <a:rPr lang="en-US" altLang="zh-CN" sz="3200" dirty="0" smtClean="0"/>
              <a:t>comparing different interpretation versions</a:t>
            </a:r>
          </a:p>
          <a:p>
            <a:r>
              <a:rPr lang="en-US" sz="3200" dirty="0" smtClean="0"/>
              <a:t>comparing source text &amp; reference translation</a:t>
            </a:r>
          </a:p>
        </p:txBody>
      </p:sp>
      <p:pic>
        <p:nvPicPr>
          <p:cNvPr id="16387" name="Picture 3" descr="http://discoveryoursolutions.com/images/analy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928802"/>
            <a:ext cx="2000264" cy="180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自定义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B5394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1672</TotalTime>
  <Words>761</Words>
  <PresentationFormat>全屏显示(4:3)</PresentationFormat>
  <Paragraphs>119</Paragraphs>
  <Slides>26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流畅</vt:lpstr>
      <vt:lpstr>Critical Thinking  &amp;  Interpreting Class ——from practical perspective  </vt:lpstr>
      <vt:lpstr>Features of Interpreting Practice</vt:lpstr>
      <vt:lpstr>Features &amp; Requirement of Interpreting Class</vt:lpstr>
      <vt:lpstr>Bloom’s Taxonomy</vt:lpstr>
      <vt:lpstr>Critical Thinking &amp; Interpreting</vt:lpstr>
      <vt:lpstr>Activities to Develop Critical Thinking in Interpreting Class (1)</vt:lpstr>
      <vt:lpstr>Activities to Develop Critical Thinking in Interpreting Class (2)</vt:lpstr>
      <vt:lpstr>Activities to Develop Critical Thinking in Interpreting Class (3)</vt:lpstr>
      <vt:lpstr>Activities to Develop Critical Thinking in Interpreting Class (4)</vt:lpstr>
      <vt:lpstr>Activities to Develop Critical Thinking in Interpreting Class (5)</vt:lpstr>
      <vt:lpstr>Activities to Develop Critical Thinking in Interpreting Class (6)</vt:lpstr>
      <vt:lpstr>Teaching Design for an Interpreting Class (1)</vt:lpstr>
      <vt:lpstr>Teaching Design for an Interpreting Class (2)</vt:lpstr>
      <vt:lpstr>Teaching Design for an Interpreting Class (3)</vt:lpstr>
      <vt:lpstr>Teaching Design for an Interpreting Class (4)</vt:lpstr>
      <vt:lpstr>Teaching Design for an Interpreting Class (5)</vt:lpstr>
      <vt:lpstr>Step 1 (10mins) .</vt:lpstr>
      <vt:lpstr>Step 2 (25mins) .</vt:lpstr>
      <vt:lpstr>Step 3 (40mins) .</vt:lpstr>
      <vt:lpstr>Step 4 (35mins).</vt:lpstr>
      <vt:lpstr>Step 5 (10mins) .</vt:lpstr>
      <vt:lpstr>Task of conference organizers: </vt:lpstr>
      <vt:lpstr>Task of interpreters : </vt:lpstr>
      <vt:lpstr>Task of journalists:</vt:lpstr>
      <vt:lpstr>Task of assessors: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in  Interpreting Class ——from practical perspective</dc:title>
  <dc:creator>penny</dc:creator>
  <cp:lastModifiedBy>think</cp:lastModifiedBy>
  <cp:revision>204</cp:revision>
  <dcterms:created xsi:type="dcterms:W3CDTF">2015-10-14T04:53:25Z</dcterms:created>
  <dcterms:modified xsi:type="dcterms:W3CDTF">2015-11-03T01:20:39Z</dcterms:modified>
</cp:coreProperties>
</file>